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9"/>
  </p:notesMasterIdLst>
  <p:handoutMasterIdLst>
    <p:handoutMasterId r:id="rId30"/>
  </p:handoutMasterIdLst>
  <p:sldIdLst>
    <p:sldId id="2076138247" r:id="rId5"/>
    <p:sldId id="2147469809" r:id="rId6"/>
    <p:sldId id="2141411225" r:id="rId7"/>
    <p:sldId id="2147477295" r:id="rId8"/>
    <p:sldId id="2147477293" r:id="rId9"/>
    <p:sldId id="2147469817" r:id="rId10"/>
    <p:sldId id="2147477303" r:id="rId11"/>
    <p:sldId id="2147477304" r:id="rId12"/>
    <p:sldId id="2147469816" r:id="rId13"/>
    <p:sldId id="2147477294" r:id="rId14"/>
    <p:sldId id="2147477297" r:id="rId15"/>
    <p:sldId id="2147469818" r:id="rId16"/>
    <p:sldId id="2147477274" r:id="rId17"/>
    <p:sldId id="2147477289" r:id="rId18"/>
    <p:sldId id="2147477290" r:id="rId19"/>
    <p:sldId id="2147477291" r:id="rId20"/>
    <p:sldId id="2147469993" r:id="rId21"/>
    <p:sldId id="2147477292" r:id="rId22"/>
    <p:sldId id="2147477299" r:id="rId23"/>
    <p:sldId id="2147477300" r:id="rId24"/>
    <p:sldId id="2147477302" r:id="rId25"/>
    <p:sldId id="2147477298" r:id="rId26"/>
    <p:sldId id="2147469819" r:id="rId27"/>
    <p:sldId id="2141411224"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talk" id="{38B656EC-D568-4EF7-8842-9FA1AE1192C9}">
          <p14:sldIdLst>
            <p14:sldId id="2076138247"/>
            <p14:sldId id="2147469809"/>
            <p14:sldId id="2141411225"/>
            <p14:sldId id="2147477295"/>
            <p14:sldId id="2147477293"/>
          </p14:sldIdLst>
        </p14:section>
        <p14:section name="Profiling code performance in live environments" id="{ACB62F1A-2BB2-4020-BFE3-7E1E2094A49C}">
          <p14:sldIdLst>
            <p14:sldId id="2147469817"/>
            <p14:sldId id="2147477303"/>
            <p14:sldId id="2147477304"/>
          </p14:sldIdLst>
        </p14:section>
        <p14:section name="Testing performance with the Business Central Performance Toolkit" id="{D0556DE8-3CC0-4DBD-806F-389860B46A8B}">
          <p14:sldIdLst>
            <p14:sldId id="2147469816"/>
            <p14:sldId id="2147477294"/>
            <p14:sldId id="2147477297"/>
          </p14:sldIdLst>
        </p14:section>
        <p14:section name="Analyzing performance with telemetry" id="{B331A291-8D90-43A5-8778-F6617AEB64A7}">
          <p14:sldIdLst>
            <p14:sldId id="2147469818"/>
            <p14:sldId id="2147477274"/>
            <p14:sldId id="2147477289"/>
            <p14:sldId id="2147477290"/>
            <p14:sldId id="2147477291"/>
            <p14:sldId id="2147469993"/>
            <p14:sldId id="2147477292"/>
          </p14:sldIdLst>
        </p14:section>
        <p14:section name="A generic performance tuning process" id="{55DD9899-1B7C-4B15-AF2A-95AE5FF45ABB}">
          <p14:sldIdLst>
            <p14:sldId id="2147477299"/>
            <p14:sldId id="2147477300"/>
            <p14:sldId id="2147477302"/>
            <p14:sldId id="2147477298"/>
          </p14:sldIdLst>
        </p14:section>
        <p14:section name="Post session" id="{24D8C670-86D6-4C71-9803-7749D2B6F475}">
          <p14:sldIdLst>
            <p14:sldId id="2147469819"/>
            <p14:sldId id="21414112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27E806-BE2B-3A50-8979-4E0775B79089}" name="Andreas Moth" initials="AM" userId="S::anmoth@microsoft.com::92b1ab06-a2c3-43ff-bcc2-317b76aecc60" providerId="AD"/>
  <p188:author id="{08A7480B-E827-39EA-3BF7-3938B590FD24}" name="Sam van Lieshout" initials="SL" userId="S::savanl@microsoft.com::1506ae42-d8a8-4ae2-aba8-2a1dd7093473" providerId="AD"/>
  <p188:author id="{90CDE710-1AD9-D31D-D91E-6A30187F5E7B}" name="Mike Borg Cardona" initials="MBC" userId="S::mikebc@microsoft.com::9c4c5433-04ba-4a4c-bb57-1e299bd367fb" providerId="AD"/>
  <p188:author id="{79D9F2F4-7960-CBF3-1BFF-1F44B13419B8}" name="Ievgenii Korovin" initials="IK" userId="S::ievgk@microsoft.com::6e9e2862-a2ac-466d-ab08-a78808d523e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567F05-9B82-4DF8-BF3B-EA6AD07E2F8F}" type="doc">
      <dgm:prSet loTypeId="urn:microsoft.com/office/officeart/2005/8/layout/hChevron3" loCatId="process" qsTypeId="urn:microsoft.com/office/officeart/2005/8/quickstyle/simple1" qsCatId="simple" csTypeId="urn:microsoft.com/office/officeart/2005/8/colors/accent1_2" csCatId="accent1" phldr="1"/>
      <dgm:spPr/>
    </dgm:pt>
    <dgm:pt modelId="{FC6DA648-4E43-4934-95C7-5074B7713FC5}">
      <dgm:prSet phldrT="[Text]"/>
      <dgm:spPr/>
      <dgm:t>
        <a:bodyPr/>
        <a:lstStyle/>
        <a:p>
          <a:r>
            <a:rPr lang="en-US"/>
            <a:t>Planning</a:t>
          </a:r>
          <a:endParaRPr lang="da-DK"/>
        </a:p>
      </dgm:t>
    </dgm:pt>
    <dgm:pt modelId="{DCAEDA51-A766-4105-AB91-A4C0C7D9456C}" type="parTrans" cxnId="{A75EB8B9-431A-496F-BFF0-4E6FFC3DCF04}">
      <dgm:prSet/>
      <dgm:spPr/>
      <dgm:t>
        <a:bodyPr/>
        <a:lstStyle/>
        <a:p>
          <a:endParaRPr lang="da-DK"/>
        </a:p>
      </dgm:t>
    </dgm:pt>
    <dgm:pt modelId="{516442DA-C4D5-4882-8938-E0F36D1BBB33}" type="sibTrans" cxnId="{A75EB8B9-431A-496F-BFF0-4E6FFC3DCF04}">
      <dgm:prSet/>
      <dgm:spPr/>
      <dgm:t>
        <a:bodyPr/>
        <a:lstStyle/>
        <a:p>
          <a:endParaRPr lang="da-DK"/>
        </a:p>
      </dgm:t>
    </dgm:pt>
    <dgm:pt modelId="{D4D4252D-27D4-41E4-8652-16AEE16777DD}">
      <dgm:prSet phldrT="[Text]"/>
      <dgm:spPr/>
      <dgm:t>
        <a:bodyPr/>
        <a:lstStyle/>
        <a:p>
          <a:r>
            <a:rPr lang="en-US"/>
            <a:t>Development</a:t>
          </a:r>
          <a:endParaRPr lang="da-DK"/>
        </a:p>
      </dgm:t>
    </dgm:pt>
    <dgm:pt modelId="{46A12CD1-7A0E-4013-8149-6F0E8DC2BF0A}" type="parTrans" cxnId="{718E6873-51D8-49F6-AF76-35C6884DFB46}">
      <dgm:prSet/>
      <dgm:spPr/>
      <dgm:t>
        <a:bodyPr/>
        <a:lstStyle/>
        <a:p>
          <a:endParaRPr lang="da-DK"/>
        </a:p>
      </dgm:t>
    </dgm:pt>
    <dgm:pt modelId="{601F9445-5E01-4015-9D99-E0A02CE5A5FB}" type="sibTrans" cxnId="{718E6873-51D8-49F6-AF76-35C6884DFB46}">
      <dgm:prSet/>
      <dgm:spPr/>
      <dgm:t>
        <a:bodyPr/>
        <a:lstStyle/>
        <a:p>
          <a:endParaRPr lang="da-DK"/>
        </a:p>
      </dgm:t>
    </dgm:pt>
    <dgm:pt modelId="{0675EDD7-48F2-4230-87E7-7A650C495E9A}">
      <dgm:prSet phldrT="[Text]"/>
      <dgm:spPr/>
      <dgm:t>
        <a:bodyPr/>
        <a:lstStyle/>
        <a:p>
          <a:r>
            <a:rPr lang="en-US"/>
            <a:t>Test</a:t>
          </a:r>
          <a:endParaRPr lang="da-DK"/>
        </a:p>
      </dgm:t>
    </dgm:pt>
    <dgm:pt modelId="{3B50701D-A0DD-48FD-9875-A6E8EAA37D55}" type="parTrans" cxnId="{0C04B83B-6FA5-48B1-8307-EBDCB1FC7C7A}">
      <dgm:prSet/>
      <dgm:spPr/>
      <dgm:t>
        <a:bodyPr/>
        <a:lstStyle/>
        <a:p>
          <a:endParaRPr lang="da-DK"/>
        </a:p>
      </dgm:t>
    </dgm:pt>
    <dgm:pt modelId="{E031DF50-136C-4C50-8783-695B1E131E8D}" type="sibTrans" cxnId="{0C04B83B-6FA5-48B1-8307-EBDCB1FC7C7A}">
      <dgm:prSet/>
      <dgm:spPr/>
      <dgm:t>
        <a:bodyPr/>
        <a:lstStyle/>
        <a:p>
          <a:endParaRPr lang="da-DK"/>
        </a:p>
      </dgm:t>
    </dgm:pt>
    <dgm:pt modelId="{D4D2174C-BC2E-449F-AA45-EF12FE2260F0}">
      <dgm:prSet phldrT="[Text]"/>
      <dgm:spPr/>
      <dgm:t>
        <a:bodyPr/>
        <a:lstStyle/>
        <a:p>
          <a:r>
            <a:rPr lang="en-US"/>
            <a:t>Deployment</a:t>
          </a:r>
          <a:endParaRPr lang="da-DK"/>
        </a:p>
      </dgm:t>
    </dgm:pt>
    <dgm:pt modelId="{D1D17C21-33A5-4ED7-BFF7-75347F16A94A}" type="parTrans" cxnId="{D7D91464-CCF4-472D-BA0E-B3AE52B17760}">
      <dgm:prSet/>
      <dgm:spPr/>
      <dgm:t>
        <a:bodyPr/>
        <a:lstStyle/>
        <a:p>
          <a:endParaRPr lang="da-DK"/>
        </a:p>
      </dgm:t>
    </dgm:pt>
    <dgm:pt modelId="{B708CC4C-698D-4764-9AB6-869C2940EC37}" type="sibTrans" cxnId="{D7D91464-CCF4-472D-BA0E-B3AE52B17760}">
      <dgm:prSet/>
      <dgm:spPr/>
      <dgm:t>
        <a:bodyPr/>
        <a:lstStyle/>
        <a:p>
          <a:endParaRPr lang="da-DK"/>
        </a:p>
      </dgm:t>
    </dgm:pt>
    <dgm:pt modelId="{D0CFCBEB-4B1F-41AF-970F-51DFF05B6F7A}">
      <dgm:prSet phldrT="[Text]"/>
      <dgm:spPr/>
      <dgm:t>
        <a:bodyPr/>
        <a:lstStyle/>
        <a:p>
          <a:r>
            <a:rPr lang="en-US"/>
            <a:t>Operations</a:t>
          </a:r>
          <a:endParaRPr lang="da-DK"/>
        </a:p>
      </dgm:t>
    </dgm:pt>
    <dgm:pt modelId="{73A65C69-9C0D-46A3-9313-8DE874ED77CA}" type="parTrans" cxnId="{4FC44D50-4504-4A6C-B358-946971EBF6ED}">
      <dgm:prSet/>
      <dgm:spPr/>
      <dgm:t>
        <a:bodyPr/>
        <a:lstStyle/>
        <a:p>
          <a:endParaRPr lang="da-DK"/>
        </a:p>
      </dgm:t>
    </dgm:pt>
    <dgm:pt modelId="{CB8ADA80-3521-4200-BC21-0D70DE9F07DE}" type="sibTrans" cxnId="{4FC44D50-4504-4A6C-B358-946971EBF6ED}">
      <dgm:prSet/>
      <dgm:spPr/>
      <dgm:t>
        <a:bodyPr/>
        <a:lstStyle/>
        <a:p>
          <a:endParaRPr lang="da-DK"/>
        </a:p>
      </dgm:t>
    </dgm:pt>
    <dgm:pt modelId="{21CEB8D0-778C-49AA-AECD-CDE5A4215C72}">
      <dgm:prSet phldrT="[Text]"/>
      <dgm:spPr/>
      <dgm:t>
        <a:bodyPr/>
        <a:lstStyle/>
        <a:p>
          <a:r>
            <a:rPr lang="en-US"/>
            <a:t>Maintenance</a:t>
          </a:r>
          <a:endParaRPr lang="da-DK"/>
        </a:p>
      </dgm:t>
    </dgm:pt>
    <dgm:pt modelId="{8125E1E5-F45A-4947-B8A8-85A3C3EE2830}" type="parTrans" cxnId="{51BADA20-1B36-48B2-AAD2-681D2BEAE250}">
      <dgm:prSet/>
      <dgm:spPr/>
      <dgm:t>
        <a:bodyPr/>
        <a:lstStyle/>
        <a:p>
          <a:endParaRPr lang="da-DK"/>
        </a:p>
      </dgm:t>
    </dgm:pt>
    <dgm:pt modelId="{C7C91EEB-24A0-4E83-89A2-497475CDE551}" type="sibTrans" cxnId="{51BADA20-1B36-48B2-AAD2-681D2BEAE250}">
      <dgm:prSet/>
      <dgm:spPr/>
      <dgm:t>
        <a:bodyPr/>
        <a:lstStyle/>
        <a:p>
          <a:endParaRPr lang="da-DK"/>
        </a:p>
      </dgm:t>
    </dgm:pt>
    <dgm:pt modelId="{74789708-7A62-4046-A25B-F9FAF902FDA4}" type="pres">
      <dgm:prSet presAssocID="{12567F05-9B82-4DF8-BF3B-EA6AD07E2F8F}" presName="Name0" presStyleCnt="0">
        <dgm:presLayoutVars>
          <dgm:dir/>
          <dgm:resizeHandles val="exact"/>
        </dgm:presLayoutVars>
      </dgm:prSet>
      <dgm:spPr/>
    </dgm:pt>
    <dgm:pt modelId="{7DDA461F-721B-4699-8DCF-753FB91D683D}" type="pres">
      <dgm:prSet presAssocID="{FC6DA648-4E43-4934-95C7-5074B7713FC5}" presName="parTxOnly" presStyleLbl="node1" presStyleIdx="0" presStyleCnt="6">
        <dgm:presLayoutVars>
          <dgm:bulletEnabled val="1"/>
        </dgm:presLayoutVars>
      </dgm:prSet>
      <dgm:spPr/>
    </dgm:pt>
    <dgm:pt modelId="{555FCF03-F97A-4F01-A2AF-F7F0C303FAB4}" type="pres">
      <dgm:prSet presAssocID="{516442DA-C4D5-4882-8938-E0F36D1BBB33}" presName="parSpace" presStyleCnt="0"/>
      <dgm:spPr/>
    </dgm:pt>
    <dgm:pt modelId="{526E3778-3A2D-4300-B229-85994E9CEE51}" type="pres">
      <dgm:prSet presAssocID="{D4D4252D-27D4-41E4-8652-16AEE16777DD}" presName="parTxOnly" presStyleLbl="node1" presStyleIdx="1" presStyleCnt="6">
        <dgm:presLayoutVars>
          <dgm:bulletEnabled val="1"/>
        </dgm:presLayoutVars>
      </dgm:prSet>
      <dgm:spPr/>
    </dgm:pt>
    <dgm:pt modelId="{AC255D33-C604-46B6-8637-4577D9D911A8}" type="pres">
      <dgm:prSet presAssocID="{601F9445-5E01-4015-9D99-E0A02CE5A5FB}" presName="parSpace" presStyleCnt="0"/>
      <dgm:spPr/>
    </dgm:pt>
    <dgm:pt modelId="{7FA99A7D-4ADB-4CC7-8295-279025450593}" type="pres">
      <dgm:prSet presAssocID="{0675EDD7-48F2-4230-87E7-7A650C495E9A}" presName="parTxOnly" presStyleLbl="node1" presStyleIdx="2" presStyleCnt="6">
        <dgm:presLayoutVars>
          <dgm:bulletEnabled val="1"/>
        </dgm:presLayoutVars>
      </dgm:prSet>
      <dgm:spPr/>
    </dgm:pt>
    <dgm:pt modelId="{3EBC9BD0-643B-42CA-BA2B-004D1760587D}" type="pres">
      <dgm:prSet presAssocID="{E031DF50-136C-4C50-8783-695B1E131E8D}" presName="parSpace" presStyleCnt="0"/>
      <dgm:spPr/>
    </dgm:pt>
    <dgm:pt modelId="{94C0B574-5547-4AD6-BF14-FF2C85FEC6D1}" type="pres">
      <dgm:prSet presAssocID="{D4D2174C-BC2E-449F-AA45-EF12FE2260F0}" presName="parTxOnly" presStyleLbl="node1" presStyleIdx="3" presStyleCnt="6">
        <dgm:presLayoutVars>
          <dgm:bulletEnabled val="1"/>
        </dgm:presLayoutVars>
      </dgm:prSet>
      <dgm:spPr/>
    </dgm:pt>
    <dgm:pt modelId="{EAE2A001-F5A6-47ED-9BBA-60717D368AE1}" type="pres">
      <dgm:prSet presAssocID="{B708CC4C-698D-4764-9AB6-869C2940EC37}" presName="parSpace" presStyleCnt="0"/>
      <dgm:spPr/>
    </dgm:pt>
    <dgm:pt modelId="{0E71017C-0917-46EB-90DA-1240C9578D71}" type="pres">
      <dgm:prSet presAssocID="{D0CFCBEB-4B1F-41AF-970F-51DFF05B6F7A}" presName="parTxOnly" presStyleLbl="node1" presStyleIdx="4" presStyleCnt="6" custScaleX="180622">
        <dgm:presLayoutVars>
          <dgm:bulletEnabled val="1"/>
        </dgm:presLayoutVars>
      </dgm:prSet>
      <dgm:spPr/>
    </dgm:pt>
    <dgm:pt modelId="{EB3F9C7F-178B-431C-B1CE-4496F673A62C}" type="pres">
      <dgm:prSet presAssocID="{CB8ADA80-3521-4200-BC21-0D70DE9F07DE}" presName="parSpace" presStyleCnt="0"/>
      <dgm:spPr/>
    </dgm:pt>
    <dgm:pt modelId="{AC80E886-07EA-4C69-AC99-32D9025ACC8B}" type="pres">
      <dgm:prSet presAssocID="{21CEB8D0-778C-49AA-AECD-CDE5A4215C72}" presName="parTxOnly" presStyleLbl="node1" presStyleIdx="5" presStyleCnt="6">
        <dgm:presLayoutVars>
          <dgm:bulletEnabled val="1"/>
        </dgm:presLayoutVars>
      </dgm:prSet>
      <dgm:spPr/>
    </dgm:pt>
  </dgm:ptLst>
  <dgm:cxnLst>
    <dgm:cxn modelId="{0569B20E-8856-432D-B184-1744790699FF}" type="presOf" srcId="{D4D4252D-27D4-41E4-8652-16AEE16777DD}" destId="{526E3778-3A2D-4300-B229-85994E9CEE51}" srcOrd="0" destOrd="0" presId="urn:microsoft.com/office/officeart/2005/8/layout/hChevron3"/>
    <dgm:cxn modelId="{51BADA20-1B36-48B2-AAD2-681D2BEAE250}" srcId="{12567F05-9B82-4DF8-BF3B-EA6AD07E2F8F}" destId="{21CEB8D0-778C-49AA-AECD-CDE5A4215C72}" srcOrd="5" destOrd="0" parTransId="{8125E1E5-F45A-4947-B8A8-85A3C3EE2830}" sibTransId="{C7C91EEB-24A0-4E83-89A2-497475CDE551}"/>
    <dgm:cxn modelId="{0C04B83B-6FA5-48B1-8307-EBDCB1FC7C7A}" srcId="{12567F05-9B82-4DF8-BF3B-EA6AD07E2F8F}" destId="{0675EDD7-48F2-4230-87E7-7A650C495E9A}" srcOrd="2" destOrd="0" parTransId="{3B50701D-A0DD-48FD-9875-A6E8EAA37D55}" sibTransId="{E031DF50-136C-4C50-8783-695B1E131E8D}"/>
    <dgm:cxn modelId="{B09FDE5C-AF04-4D16-BCB6-5F0C0A89CD06}" type="presOf" srcId="{12567F05-9B82-4DF8-BF3B-EA6AD07E2F8F}" destId="{74789708-7A62-4046-A25B-F9FAF902FDA4}" srcOrd="0" destOrd="0" presId="urn:microsoft.com/office/officeart/2005/8/layout/hChevron3"/>
    <dgm:cxn modelId="{13994A62-D9BB-4B41-8701-0E5E82E0D700}" type="presOf" srcId="{21CEB8D0-778C-49AA-AECD-CDE5A4215C72}" destId="{AC80E886-07EA-4C69-AC99-32D9025ACC8B}" srcOrd="0" destOrd="0" presId="urn:microsoft.com/office/officeart/2005/8/layout/hChevron3"/>
    <dgm:cxn modelId="{D7D91464-CCF4-472D-BA0E-B3AE52B17760}" srcId="{12567F05-9B82-4DF8-BF3B-EA6AD07E2F8F}" destId="{D4D2174C-BC2E-449F-AA45-EF12FE2260F0}" srcOrd="3" destOrd="0" parTransId="{D1D17C21-33A5-4ED7-BFF7-75347F16A94A}" sibTransId="{B708CC4C-698D-4764-9AB6-869C2940EC37}"/>
    <dgm:cxn modelId="{4FC44D50-4504-4A6C-B358-946971EBF6ED}" srcId="{12567F05-9B82-4DF8-BF3B-EA6AD07E2F8F}" destId="{D0CFCBEB-4B1F-41AF-970F-51DFF05B6F7A}" srcOrd="4" destOrd="0" parTransId="{73A65C69-9C0D-46A3-9313-8DE874ED77CA}" sibTransId="{CB8ADA80-3521-4200-BC21-0D70DE9F07DE}"/>
    <dgm:cxn modelId="{718E6873-51D8-49F6-AF76-35C6884DFB46}" srcId="{12567F05-9B82-4DF8-BF3B-EA6AD07E2F8F}" destId="{D4D4252D-27D4-41E4-8652-16AEE16777DD}" srcOrd="1" destOrd="0" parTransId="{46A12CD1-7A0E-4013-8149-6F0E8DC2BF0A}" sibTransId="{601F9445-5E01-4015-9D99-E0A02CE5A5FB}"/>
    <dgm:cxn modelId="{6548CF8E-EC25-48EB-BD40-CF714D83CA3A}" type="presOf" srcId="{D0CFCBEB-4B1F-41AF-970F-51DFF05B6F7A}" destId="{0E71017C-0917-46EB-90DA-1240C9578D71}" srcOrd="0" destOrd="0" presId="urn:microsoft.com/office/officeart/2005/8/layout/hChevron3"/>
    <dgm:cxn modelId="{853946AB-B28E-444F-9486-CEFA220E90C2}" type="presOf" srcId="{D4D2174C-BC2E-449F-AA45-EF12FE2260F0}" destId="{94C0B574-5547-4AD6-BF14-FF2C85FEC6D1}" srcOrd="0" destOrd="0" presId="urn:microsoft.com/office/officeart/2005/8/layout/hChevron3"/>
    <dgm:cxn modelId="{442873B4-22F5-4821-AEFF-49E3A81C269A}" type="presOf" srcId="{FC6DA648-4E43-4934-95C7-5074B7713FC5}" destId="{7DDA461F-721B-4699-8DCF-753FB91D683D}" srcOrd="0" destOrd="0" presId="urn:microsoft.com/office/officeart/2005/8/layout/hChevron3"/>
    <dgm:cxn modelId="{A75EB8B9-431A-496F-BFF0-4E6FFC3DCF04}" srcId="{12567F05-9B82-4DF8-BF3B-EA6AD07E2F8F}" destId="{FC6DA648-4E43-4934-95C7-5074B7713FC5}" srcOrd="0" destOrd="0" parTransId="{DCAEDA51-A766-4105-AB91-A4C0C7D9456C}" sibTransId="{516442DA-C4D5-4882-8938-E0F36D1BBB33}"/>
    <dgm:cxn modelId="{5426F7D4-2E1A-4BAF-8CBB-5E4055F6390A}" type="presOf" srcId="{0675EDD7-48F2-4230-87E7-7A650C495E9A}" destId="{7FA99A7D-4ADB-4CC7-8295-279025450593}" srcOrd="0" destOrd="0" presId="urn:microsoft.com/office/officeart/2005/8/layout/hChevron3"/>
    <dgm:cxn modelId="{36D3F14E-6FDD-43A3-A46B-A272AEA43A1E}" type="presParOf" srcId="{74789708-7A62-4046-A25B-F9FAF902FDA4}" destId="{7DDA461F-721B-4699-8DCF-753FB91D683D}" srcOrd="0" destOrd="0" presId="urn:microsoft.com/office/officeart/2005/8/layout/hChevron3"/>
    <dgm:cxn modelId="{0DE99A53-7F53-4F1C-8595-949A74F1FB4C}" type="presParOf" srcId="{74789708-7A62-4046-A25B-F9FAF902FDA4}" destId="{555FCF03-F97A-4F01-A2AF-F7F0C303FAB4}" srcOrd="1" destOrd="0" presId="urn:microsoft.com/office/officeart/2005/8/layout/hChevron3"/>
    <dgm:cxn modelId="{F7777F80-89E3-420C-8030-4842CC1EC838}" type="presParOf" srcId="{74789708-7A62-4046-A25B-F9FAF902FDA4}" destId="{526E3778-3A2D-4300-B229-85994E9CEE51}" srcOrd="2" destOrd="0" presId="urn:microsoft.com/office/officeart/2005/8/layout/hChevron3"/>
    <dgm:cxn modelId="{A502BA06-1779-415E-A7EB-EDDC923AE9D4}" type="presParOf" srcId="{74789708-7A62-4046-A25B-F9FAF902FDA4}" destId="{AC255D33-C604-46B6-8637-4577D9D911A8}" srcOrd="3" destOrd="0" presId="urn:microsoft.com/office/officeart/2005/8/layout/hChevron3"/>
    <dgm:cxn modelId="{C2857318-0877-4E8D-A5EB-3903F9226D01}" type="presParOf" srcId="{74789708-7A62-4046-A25B-F9FAF902FDA4}" destId="{7FA99A7D-4ADB-4CC7-8295-279025450593}" srcOrd="4" destOrd="0" presId="urn:microsoft.com/office/officeart/2005/8/layout/hChevron3"/>
    <dgm:cxn modelId="{33E7CBE5-2D0F-4060-8DA0-F6ACCCBBACBB}" type="presParOf" srcId="{74789708-7A62-4046-A25B-F9FAF902FDA4}" destId="{3EBC9BD0-643B-42CA-BA2B-004D1760587D}" srcOrd="5" destOrd="0" presId="urn:microsoft.com/office/officeart/2005/8/layout/hChevron3"/>
    <dgm:cxn modelId="{7F4B6215-4478-4685-AA44-4E56B2F3E992}" type="presParOf" srcId="{74789708-7A62-4046-A25B-F9FAF902FDA4}" destId="{94C0B574-5547-4AD6-BF14-FF2C85FEC6D1}" srcOrd="6" destOrd="0" presId="urn:microsoft.com/office/officeart/2005/8/layout/hChevron3"/>
    <dgm:cxn modelId="{37E1A4BF-E080-4B18-93FA-6B82E66CEE3C}" type="presParOf" srcId="{74789708-7A62-4046-A25B-F9FAF902FDA4}" destId="{EAE2A001-F5A6-47ED-9BBA-60717D368AE1}" srcOrd="7" destOrd="0" presId="urn:microsoft.com/office/officeart/2005/8/layout/hChevron3"/>
    <dgm:cxn modelId="{D03C7885-9779-4875-8C4C-9CC3811F7493}" type="presParOf" srcId="{74789708-7A62-4046-A25B-F9FAF902FDA4}" destId="{0E71017C-0917-46EB-90DA-1240C9578D71}" srcOrd="8" destOrd="0" presId="urn:microsoft.com/office/officeart/2005/8/layout/hChevron3"/>
    <dgm:cxn modelId="{34274A86-103A-4B58-8651-0689C062059F}" type="presParOf" srcId="{74789708-7A62-4046-A25B-F9FAF902FDA4}" destId="{EB3F9C7F-178B-431C-B1CE-4496F673A62C}" srcOrd="9" destOrd="0" presId="urn:microsoft.com/office/officeart/2005/8/layout/hChevron3"/>
    <dgm:cxn modelId="{6C1B9992-A24F-4CB3-93A2-11CAD1DDAD2E}" type="presParOf" srcId="{74789708-7A62-4046-A25B-F9FAF902FDA4}" destId="{AC80E886-07EA-4C69-AC99-32D9025ACC8B}"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567F05-9B82-4DF8-BF3B-EA6AD07E2F8F}" type="doc">
      <dgm:prSet loTypeId="urn:microsoft.com/office/officeart/2005/8/layout/hChevron3" loCatId="process" qsTypeId="urn:microsoft.com/office/officeart/2005/8/quickstyle/simple1" qsCatId="simple" csTypeId="urn:microsoft.com/office/officeart/2005/8/colors/accent1_2" csCatId="accent1" phldr="1"/>
      <dgm:spPr/>
    </dgm:pt>
    <dgm:pt modelId="{FC6DA648-4E43-4934-95C7-5074B7713FC5}">
      <dgm:prSet phldrT="[Text]"/>
      <dgm:spPr/>
      <dgm:t>
        <a:bodyPr/>
        <a:lstStyle/>
        <a:p>
          <a:r>
            <a:rPr lang="en-US"/>
            <a:t>Planning</a:t>
          </a:r>
          <a:endParaRPr lang="da-DK"/>
        </a:p>
      </dgm:t>
    </dgm:pt>
    <dgm:pt modelId="{DCAEDA51-A766-4105-AB91-A4C0C7D9456C}" type="parTrans" cxnId="{A75EB8B9-431A-496F-BFF0-4E6FFC3DCF04}">
      <dgm:prSet/>
      <dgm:spPr/>
      <dgm:t>
        <a:bodyPr/>
        <a:lstStyle/>
        <a:p>
          <a:endParaRPr lang="da-DK"/>
        </a:p>
      </dgm:t>
    </dgm:pt>
    <dgm:pt modelId="{516442DA-C4D5-4882-8938-E0F36D1BBB33}" type="sibTrans" cxnId="{A75EB8B9-431A-496F-BFF0-4E6FFC3DCF04}">
      <dgm:prSet/>
      <dgm:spPr/>
      <dgm:t>
        <a:bodyPr/>
        <a:lstStyle/>
        <a:p>
          <a:endParaRPr lang="da-DK"/>
        </a:p>
      </dgm:t>
    </dgm:pt>
    <dgm:pt modelId="{D4D4252D-27D4-41E4-8652-16AEE16777DD}">
      <dgm:prSet phldrT="[Text]"/>
      <dgm:spPr/>
      <dgm:t>
        <a:bodyPr/>
        <a:lstStyle/>
        <a:p>
          <a:r>
            <a:rPr lang="en-US"/>
            <a:t>Development</a:t>
          </a:r>
          <a:endParaRPr lang="da-DK"/>
        </a:p>
      </dgm:t>
    </dgm:pt>
    <dgm:pt modelId="{46A12CD1-7A0E-4013-8149-6F0E8DC2BF0A}" type="parTrans" cxnId="{718E6873-51D8-49F6-AF76-35C6884DFB46}">
      <dgm:prSet/>
      <dgm:spPr/>
      <dgm:t>
        <a:bodyPr/>
        <a:lstStyle/>
        <a:p>
          <a:endParaRPr lang="da-DK"/>
        </a:p>
      </dgm:t>
    </dgm:pt>
    <dgm:pt modelId="{601F9445-5E01-4015-9D99-E0A02CE5A5FB}" type="sibTrans" cxnId="{718E6873-51D8-49F6-AF76-35C6884DFB46}">
      <dgm:prSet/>
      <dgm:spPr/>
      <dgm:t>
        <a:bodyPr/>
        <a:lstStyle/>
        <a:p>
          <a:endParaRPr lang="da-DK"/>
        </a:p>
      </dgm:t>
    </dgm:pt>
    <dgm:pt modelId="{0675EDD7-48F2-4230-87E7-7A650C495E9A}">
      <dgm:prSet phldrT="[Text]"/>
      <dgm:spPr/>
      <dgm:t>
        <a:bodyPr/>
        <a:lstStyle/>
        <a:p>
          <a:r>
            <a:rPr lang="en-US"/>
            <a:t>Test</a:t>
          </a:r>
          <a:endParaRPr lang="da-DK"/>
        </a:p>
      </dgm:t>
    </dgm:pt>
    <dgm:pt modelId="{3B50701D-A0DD-48FD-9875-A6E8EAA37D55}" type="parTrans" cxnId="{0C04B83B-6FA5-48B1-8307-EBDCB1FC7C7A}">
      <dgm:prSet/>
      <dgm:spPr/>
      <dgm:t>
        <a:bodyPr/>
        <a:lstStyle/>
        <a:p>
          <a:endParaRPr lang="da-DK"/>
        </a:p>
      </dgm:t>
    </dgm:pt>
    <dgm:pt modelId="{E031DF50-136C-4C50-8783-695B1E131E8D}" type="sibTrans" cxnId="{0C04B83B-6FA5-48B1-8307-EBDCB1FC7C7A}">
      <dgm:prSet/>
      <dgm:spPr/>
      <dgm:t>
        <a:bodyPr/>
        <a:lstStyle/>
        <a:p>
          <a:endParaRPr lang="da-DK"/>
        </a:p>
      </dgm:t>
    </dgm:pt>
    <dgm:pt modelId="{D4D2174C-BC2E-449F-AA45-EF12FE2260F0}">
      <dgm:prSet phldrT="[Text]"/>
      <dgm:spPr/>
      <dgm:t>
        <a:bodyPr/>
        <a:lstStyle/>
        <a:p>
          <a:r>
            <a:rPr lang="en-US"/>
            <a:t>Deployment</a:t>
          </a:r>
          <a:endParaRPr lang="da-DK"/>
        </a:p>
      </dgm:t>
    </dgm:pt>
    <dgm:pt modelId="{D1D17C21-33A5-4ED7-BFF7-75347F16A94A}" type="parTrans" cxnId="{D7D91464-CCF4-472D-BA0E-B3AE52B17760}">
      <dgm:prSet/>
      <dgm:spPr/>
      <dgm:t>
        <a:bodyPr/>
        <a:lstStyle/>
        <a:p>
          <a:endParaRPr lang="da-DK"/>
        </a:p>
      </dgm:t>
    </dgm:pt>
    <dgm:pt modelId="{B708CC4C-698D-4764-9AB6-869C2940EC37}" type="sibTrans" cxnId="{D7D91464-CCF4-472D-BA0E-B3AE52B17760}">
      <dgm:prSet/>
      <dgm:spPr/>
      <dgm:t>
        <a:bodyPr/>
        <a:lstStyle/>
        <a:p>
          <a:endParaRPr lang="da-DK"/>
        </a:p>
      </dgm:t>
    </dgm:pt>
    <dgm:pt modelId="{D0CFCBEB-4B1F-41AF-970F-51DFF05B6F7A}">
      <dgm:prSet phldrT="[Text]"/>
      <dgm:spPr/>
      <dgm:t>
        <a:bodyPr/>
        <a:lstStyle/>
        <a:p>
          <a:r>
            <a:rPr lang="en-US"/>
            <a:t>Operations</a:t>
          </a:r>
          <a:endParaRPr lang="da-DK"/>
        </a:p>
      </dgm:t>
    </dgm:pt>
    <dgm:pt modelId="{73A65C69-9C0D-46A3-9313-8DE874ED77CA}" type="parTrans" cxnId="{4FC44D50-4504-4A6C-B358-946971EBF6ED}">
      <dgm:prSet/>
      <dgm:spPr/>
      <dgm:t>
        <a:bodyPr/>
        <a:lstStyle/>
        <a:p>
          <a:endParaRPr lang="da-DK"/>
        </a:p>
      </dgm:t>
    </dgm:pt>
    <dgm:pt modelId="{CB8ADA80-3521-4200-BC21-0D70DE9F07DE}" type="sibTrans" cxnId="{4FC44D50-4504-4A6C-B358-946971EBF6ED}">
      <dgm:prSet/>
      <dgm:spPr/>
      <dgm:t>
        <a:bodyPr/>
        <a:lstStyle/>
        <a:p>
          <a:endParaRPr lang="da-DK"/>
        </a:p>
      </dgm:t>
    </dgm:pt>
    <dgm:pt modelId="{21CEB8D0-778C-49AA-AECD-CDE5A4215C72}">
      <dgm:prSet phldrT="[Text]"/>
      <dgm:spPr/>
      <dgm:t>
        <a:bodyPr/>
        <a:lstStyle/>
        <a:p>
          <a:r>
            <a:rPr lang="en-US"/>
            <a:t>Maintenance</a:t>
          </a:r>
          <a:endParaRPr lang="da-DK"/>
        </a:p>
      </dgm:t>
    </dgm:pt>
    <dgm:pt modelId="{8125E1E5-F45A-4947-B8A8-85A3C3EE2830}" type="parTrans" cxnId="{51BADA20-1B36-48B2-AAD2-681D2BEAE250}">
      <dgm:prSet/>
      <dgm:spPr/>
      <dgm:t>
        <a:bodyPr/>
        <a:lstStyle/>
        <a:p>
          <a:endParaRPr lang="da-DK"/>
        </a:p>
      </dgm:t>
    </dgm:pt>
    <dgm:pt modelId="{C7C91EEB-24A0-4E83-89A2-497475CDE551}" type="sibTrans" cxnId="{51BADA20-1B36-48B2-AAD2-681D2BEAE250}">
      <dgm:prSet/>
      <dgm:spPr/>
      <dgm:t>
        <a:bodyPr/>
        <a:lstStyle/>
        <a:p>
          <a:endParaRPr lang="da-DK"/>
        </a:p>
      </dgm:t>
    </dgm:pt>
    <dgm:pt modelId="{74789708-7A62-4046-A25B-F9FAF902FDA4}" type="pres">
      <dgm:prSet presAssocID="{12567F05-9B82-4DF8-BF3B-EA6AD07E2F8F}" presName="Name0" presStyleCnt="0">
        <dgm:presLayoutVars>
          <dgm:dir/>
          <dgm:resizeHandles val="exact"/>
        </dgm:presLayoutVars>
      </dgm:prSet>
      <dgm:spPr/>
    </dgm:pt>
    <dgm:pt modelId="{7DDA461F-721B-4699-8DCF-753FB91D683D}" type="pres">
      <dgm:prSet presAssocID="{FC6DA648-4E43-4934-95C7-5074B7713FC5}" presName="parTxOnly" presStyleLbl="node1" presStyleIdx="0" presStyleCnt="6">
        <dgm:presLayoutVars>
          <dgm:bulletEnabled val="1"/>
        </dgm:presLayoutVars>
      </dgm:prSet>
      <dgm:spPr/>
    </dgm:pt>
    <dgm:pt modelId="{555FCF03-F97A-4F01-A2AF-F7F0C303FAB4}" type="pres">
      <dgm:prSet presAssocID="{516442DA-C4D5-4882-8938-E0F36D1BBB33}" presName="parSpace" presStyleCnt="0"/>
      <dgm:spPr/>
    </dgm:pt>
    <dgm:pt modelId="{526E3778-3A2D-4300-B229-85994E9CEE51}" type="pres">
      <dgm:prSet presAssocID="{D4D4252D-27D4-41E4-8652-16AEE16777DD}" presName="parTxOnly" presStyleLbl="node1" presStyleIdx="1" presStyleCnt="6">
        <dgm:presLayoutVars>
          <dgm:bulletEnabled val="1"/>
        </dgm:presLayoutVars>
      </dgm:prSet>
      <dgm:spPr/>
    </dgm:pt>
    <dgm:pt modelId="{AC255D33-C604-46B6-8637-4577D9D911A8}" type="pres">
      <dgm:prSet presAssocID="{601F9445-5E01-4015-9D99-E0A02CE5A5FB}" presName="parSpace" presStyleCnt="0"/>
      <dgm:spPr/>
    </dgm:pt>
    <dgm:pt modelId="{7FA99A7D-4ADB-4CC7-8295-279025450593}" type="pres">
      <dgm:prSet presAssocID="{0675EDD7-48F2-4230-87E7-7A650C495E9A}" presName="parTxOnly" presStyleLbl="node1" presStyleIdx="2" presStyleCnt="6">
        <dgm:presLayoutVars>
          <dgm:bulletEnabled val="1"/>
        </dgm:presLayoutVars>
      </dgm:prSet>
      <dgm:spPr/>
    </dgm:pt>
    <dgm:pt modelId="{3EBC9BD0-643B-42CA-BA2B-004D1760587D}" type="pres">
      <dgm:prSet presAssocID="{E031DF50-136C-4C50-8783-695B1E131E8D}" presName="parSpace" presStyleCnt="0"/>
      <dgm:spPr/>
    </dgm:pt>
    <dgm:pt modelId="{94C0B574-5547-4AD6-BF14-FF2C85FEC6D1}" type="pres">
      <dgm:prSet presAssocID="{D4D2174C-BC2E-449F-AA45-EF12FE2260F0}" presName="parTxOnly" presStyleLbl="node1" presStyleIdx="3" presStyleCnt="6">
        <dgm:presLayoutVars>
          <dgm:bulletEnabled val="1"/>
        </dgm:presLayoutVars>
      </dgm:prSet>
      <dgm:spPr/>
    </dgm:pt>
    <dgm:pt modelId="{EAE2A001-F5A6-47ED-9BBA-60717D368AE1}" type="pres">
      <dgm:prSet presAssocID="{B708CC4C-698D-4764-9AB6-869C2940EC37}" presName="parSpace" presStyleCnt="0"/>
      <dgm:spPr/>
    </dgm:pt>
    <dgm:pt modelId="{0E71017C-0917-46EB-90DA-1240C9578D71}" type="pres">
      <dgm:prSet presAssocID="{D0CFCBEB-4B1F-41AF-970F-51DFF05B6F7A}" presName="parTxOnly" presStyleLbl="node1" presStyleIdx="4" presStyleCnt="6" custScaleX="180622">
        <dgm:presLayoutVars>
          <dgm:bulletEnabled val="1"/>
        </dgm:presLayoutVars>
      </dgm:prSet>
      <dgm:spPr/>
    </dgm:pt>
    <dgm:pt modelId="{EB3F9C7F-178B-431C-B1CE-4496F673A62C}" type="pres">
      <dgm:prSet presAssocID="{CB8ADA80-3521-4200-BC21-0D70DE9F07DE}" presName="parSpace" presStyleCnt="0"/>
      <dgm:spPr/>
    </dgm:pt>
    <dgm:pt modelId="{AC80E886-07EA-4C69-AC99-32D9025ACC8B}" type="pres">
      <dgm:prSet presAssocID="{21CEB8D0-778C-49AA-AECD-CDE5A4215C72}" presName="parTxOnly" presStyleLbl="node1" presStyleIdx="5" presStyleCnt="6">
        <dgm:presLayoutVars>
          <dgm:bulletEnabled val="1"/>
        </dgm:presLayoutVars>
      </dgm:prSet>
      <dgm:spPr/>
    </dgm:pt>
  </dgm:ptLst>
  <dgm:cxnLst>
    <dgm:cxn modelId="{0569B20E-8856-432D-B184-1744790699FF}" type="presOf" srcId="{D4D4252D-27D4-41E4-8652-16AEE16777DD}" destId="{526E3778-3A2D-4300-B229-85994E9CEE51}" srcOrd="0" destOrd="0" presId="urn:microsoft.com/office/officeart/2005/8/layout/hChevron3"/>
    <dgm:cxn modelId="{51BADA20-1B36-48B2-AAD2-681D2BEAE250}" srcId="{12567F05-9B82-4DF8-BF3B-EA6AD07E2F8F}" destId="{21CEB8D0-778C-49AA-AECD-CDE5A4215C72}" srcOrd="5" destOrd="0" parTransId="{8125E1E5-F45A-4947-B8A8-85A3C3EE2830}" sibTransId="{C7C91EEB-24A0-4E83-89A2-497475CDE551}"/>
    <dgm:cxn modelId="{0C04B83B-6FA5-48B1-8307-EBDCB1FC7C7A}" srcId="{12567F05-9B82-4DF8-BF3B-EA6AD07E2F8F}" destId="{0675EDD7-48F2-4230-87E7-7A650C495E9A}" srcOrd="2" destOrd="0" parTransId="{3B50701D-A0DD-48FD-9875-A6E8EAA37D55}" sibTransId="{E031DF50-136C-4C50-8783-695B1E131E8D}"/>
    <dgm:cxn modelId="{B09FDE5C-AF04-4D16-BCB6-5F0C0A89CD06}" type="presOf" srcId="{12567F05-9B82-4DF8-BF3B-EA6AD07E2F8F}" destId="{74789708-7A62-4046-A25B-F9FAF902FDA4}" srcOrd="0" destOrd="0" presId="urn:microsoft.com/office/officeart/2005/8/layout/hChevron3"/>
    <dgm:cxn modelId="{13994A62-D9BB-4B41-8701-0E5E82E0D700}" type="presOf" srcId="{21CEB8D0-778C-49AA-AECD-CDE5A4215C72}" destId="{AC80E886-07EA-4C69-AC99-32D9025ACC8B}" srcOrd="0" destOrd="0" presId="urn:microsoft.com/office/officeart/2005/8/layout/hChevron3"/>
    <dgm:cxn modelId="{D7D91464-CCF4-472D-BA0E-B3AE52B17760}" srcId="{12567F05-9B82-4DF8-BF3B-EA6AD07E2F8F}" destId="{D4D2174C-BC2E-449F-AA45-EF12FE2260F0}" srcOrd="3" destOrd="0" parTransId="{D1D17C21-33A5-4ED7-BFF7-75347F16A94A}" sibTransId="{B708CC4C-698D-4764-9AB6-869C2940EC37}"/>
    <dgm:cxn modelId="{4FC44D50-4504-4A6C-B358-946971EBF6ED}" srcId="{12567F05-9B82-4DF8-BF3B-EA6AD07E2F8F}" destId="{D0CFCBEB-4B1F-41AF-970F-51DFF05B6F7A}" srcOrd="4" destOrd="0" parTransId="{73A65C69-9C0D-46A3-9313-8DE874ED77CA}" sibTransId="{CB8ADA80-3521-4200-BC21-0D70DE9F07DE}"/>
    <dgm:cxn modelId="{718E6873-51D8-49F6-AF76-35C6884DFB46}" srcId="{12567F05-9B82-4DF8-BF3B-EA6AD07E2F8F}" destId="{D4D4252D-27D4-41E4-8652-16AEE16777DD}" srcOrd="1" destOrd="0" parTransId="{46A12CD1-7A0E-4013-8149-6F0E8DC2BF0A}" sibTransId="{601F9445-5E01-4015-9D99-E0A02CE5A5FB}"/>
    <dgm:cxn modelId="{6548CF8E-EC25-48EB-BD40-CF714D83CA3A}" type="presOf" srcId="{D0CFCBEB-4B1F-41AF-970F-51DFF05B6F7A}" destId="{0E71017C-0917-46EB-90DA-1240C9578D71}" srcOrd="0" destOrd="0" presId="urn:microsoft.com/office/officeart/2005/8/layout/hChevron3"/>
    <dgm:cxn modelId="{853946AB-B28E-444F-9486-CEFA220E90C2}" type="presOf" srcId="{D4D2174C-BC2E-449F-AA45-EF12FE2260F0}" destId="{94C0B574-5547-4AD6-BF14-FF2C85FEC6D1}" srcOrd="0" destOrd="0" presId="urn:microsoft.com/office/officeart/2005/8/layout/hChevron3"/>
    <dgm:cxn modelId="{442873B4-22F5-4821-AEFF-49E3A81C269A}" type="presOf" srcId="{FC6DA648-4E43-4934-95C7-5074B7713FC5}" destId="{7DDA461F-721B-4699-8DCF-753FB91D683D}" srcOrd="0" destOrd="0" presId="urn:microsoft.com/office/officeart/2005/8/layout/hChevron3"/>
    <dgm:cxn modelId="{A75EB8B9-431A-496F-BFF0-4E6FFC3DCF04}" srcId="{12567F05-9B82-4DF8-BF3B-EA6AD07E2F8F}" destId="{FC6DA648-4E43-4934-95C7-5074B7713FC5}" srcOrd="0" destOrd="0" parTransId="{DCAEDA51-A766-4105-AB91-A4C0C7D9456C}" sibTransId="{516442DA-C4D5-4882-8938-E0F36D1BBB33}"/>
    <dgm:cxn modelId="{5426F7D4-2E1A-4BAF-8CBB-5E4055F6390A}" type="presOf" srcId="{0675EDD7-48F2-4230-87E7-7A650C495E9A}" destId="{7FA99A7D-4ADB-4CC7-8295-279025450593}" srcOrd="0" destOrd="0" presId="urn:microsoft.com/office/officeart/2005/8/layout/hChevron3"/>
    <dgm:cxn modelId="{36D3F14E-6FDD-43A3-A46B-A272AEA43A1E}" type="presParOf" srcId="{74789708-7A62-4046-A25B-F9FAF902FDA4}" destId="{7DDA461F-721B-4699-8DCF-753FB91D683D}" srcOrd="0" destOrd="0" presId="urn:microsoft.com/office/officeart/2005/8/layout/hChevron3"/>
    <dgm:cxn modelId="{0DE99A53-7F53-4F1C-8595-949A74F1FB4C}" type="presParOf" srcId="{74789708-7A62-4046-A25B-F9FAF902FDA4}" destId="{555FCF03-F97A-4F01-A2AF-F7F0C303FAB4}" srcOrd="1" destOrd="0" presId="urn:microsoft.com/office/officeart/2005/8/layout/hChevron3"/>
    <dgm:cxn modelId="{F7777F80-89E3-420C-8030-4842CC1EC838}" type="presParOf" srcId="{74789708-7A62-4046-A25B-F9FAF902FDA4}" destId="{526E3778-3A2D-4300-B229-85994E9CEE51}" srcOrd="2" destOrd="0" presId="urn:microsoft.com/office/officeart/2005/8/layout/hChevron3"/>
    <dgm:cxn modelId="{A502BA06-1779-415E-A7EB-EDDC923AE9D4}" type="presParOf" srcId="{74789708-7A62-4046-A25B-F9FAF902FDA4}" destId="{AC255D33-C604-46B6-8637-4577D9D911A8}" srcOrd="3" destOrd="0" presId="urn:microsoft.com/office/officeart/2005/8/layout/hChevron3"/>
    <dgm:cxn modelId="{C2857318-0877-4E8D-A5EB-3903F9226D01}" type="presParOf" srcId="{74789708-7A62-4046-A25B-F9FAF902FDA4}" destId="{7FA99A7D-4ADB-4CC7-8295-279025450593}" srcOrd="4" destOrd="0" presId="urn:microsoft.com/office/officeart/2005/8/layout/hChevron3"/>
    <dgm:cxn modelId="{33E7CBE5-2D0F-4060-8DA0-F6ACCCBBACBB}" type="presParOf" srcId="{74789708-7A62-4046-A25B-F9FAF902FDA4}" destId="{3EBC9BD0-643B-42CA-BA2B-004D1760587D}" srcOrd="5" destOrd="0" presId="urn:microsoft.com/office/officeart/2005/8/layout/hChevron3"/>
    <dgm:cxn modelId="{7F4B6215-4478-4685-AA44-4E56B2F3E992}" type="presParOf" srcId="{74789708-7A62-4046-A25B-F9FAF902FDA4}" destId="{94C0B574-5547-4AD6-BF14-FF2C85FEC6D1}" srcOrd="6" destOrd="0" presId="urn:microsoft.com/office/officeart/2005/8/layout/hChevron3"/>
    <dgm:cxn modelId="{37E1A4BF-E080-4B18-93FA-6B82E66CEE3C}" type="presParOf" srcId="{74789708-7A62-4046-A25B-F9FAF902FDA4}" destId="{EAE2A001-F5A6-47ED-9BBA-60717D368AE1}" srcOrd="7" destOrd="0" presId="urn:microsoft.com/office/officeart/2005/8/layout/hChevron3"/>
    <dgm:cxn modelId="{D03C7885-9779-4875-8C4C-9CC3811F7493}" type="presParOf" srcId="{74789708-7A62-4046-A25B-F9FAF902FDA4}" destId="{0E71017C-0917-46EB-90DA-1240C9578D71}" srcOrd="8" destOrd="0" presId="urn:microsoft.com/office/officeart/2005/8/layout/hChevron3"/>
    <dgm:cxn modelId="{34274A86-103A-4B58-8651-0689C062059F}" type="presParOf" srcId="{74789708-7A62-4046-A25B-F9FAF902FDA4}" destId="{EB3F9C7F-178B-431C-B1CE-4496F673A62C}" srcOrd="9" destOrd="0" presId="urn:microsoft.com/office/officeart/2005/8/layout/hChevron3"/>
    <dgm:cxn modelId="{6C1B9992-A24F-4CB3-93A2-11CAD1DDAD2E}" type="presParOf" srcId="{74789708-7A62-4046-A25B-F9FAF902FDA4}" destId="{AC80E886-07EA-4C69-AC99-32D9025ACC8B}" srcOrd="10"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A461F-721B-4699-8DCF-753FB91D683D}">
      <dsp:nvSpPr>
        <dsp:cNvPr id="0" name=""/>
        <dsp:cNvSpPr/>
      </dsp:nvSpPr>
      <dsp:spPr>
        <a:xfrm>
          <a:off x="3517" y="393272"/>
          <a:ext cx="1896552" cy="758621"/>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Planning</a:t>
          </a:r>
          <a:endParaRPr lang="da-DK" sz="1400" kern="1200"/>
        </a:p>
      </dsp:txBody>
      <dsp:txXfrm>
        <a:off x="3517" y="393272"/>
        <a:ext cx="1706897" cy="758621"/>
      </dsp:txXfrm>
    </dsp:sp>
    <dsp:sp modelId="{526E3778-3A2D-4300-B229-85994E9CEE51}">
      <dsp:nvSpPr>
        <dsp:cNvPr id="0" name=""/>
        <dsp:cNvSpPr/>
      </dsp:nvSpPr>
      <dsp:spPr>
        <a:xfrm>
          <a:off x="1520759"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Development</a:t>
          </a:r>
          <a:endParaRPr lang="da-DK" sz="1400" kern="1200"/>
        </a:p>
      </dsp:txBody>
      <dsp:txXfrm>
        <a:off x="1900070" y="393272"/>
        <a:ext cx="1137931" cy="758621"/>
      </dsp:txXfrm>
    </dsp:sp>
    <dsp:sp modelId="{7FA99A7D-4ADB-4CC7-8295-279025450593}">
      <dsp:nvSpPr>
        <dsp:cNvPr id="0" name=""/>
        <dsp:cNvSpPr/>
      </dsp:nvSpPr>
      <dsp:spPr>
        <a:xfrm>
          <a:off x="3038001"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Test</a:t>
          </a:r>
          <a:endParaRPr lang="da-DK" sz="1400" kern="1200"/>
        </a:p>
      </dsp:txBody>
      <dsp:txXfrm>
        <a:off x="3417312" y="393272"/>
        <a:ext cx="1137931" cy="758621"/>
      </dsp:txXfrm>
    </dsp:sp>
    <dsp:sp modelId="{94C0B574-5547-4AD6-BF14-FF2C85FEC6D1}">
      <dsp:nvSpPr>
        <dsp:cNvPr id="0" name=""/>
        <dsp:cNvSpPr/>
      </dsp:nvSpPr>
      <dsp:spPr>
        <a:xfrm>
          <a:off x="4555244"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Deployment</a:t>
          </a:r>
          <a:endParaRPr lang="da-DK" sz="1400" kern="1200"/>
        </a:p>
      </dsp:txBody>
      <dsp:txXfrm>
        <a:off x="4934555" y="393272"/>
        <a:ext cx="1137931" cy="758621"/>
      </dsp:txXfrm>
    </dsp:sp>
    <dsp:sp modelId="{0E71017C-0917-46EB-90DA-1240C9578D71}">
      <dsp:nvSpPr>
        <dsp:cNvPr id="0" name=""/>
        <dsp:cNvSpPr/>
      </dsp:nvSpPr>
      <dsp:spPr>
        <a:xfrm>
          <a:off x="6072486" y="393272"/>
          <a:ext cx="3425591"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Operations</a:t>
          </a:r>
          <a:endParaRPr lang="da-DK" sz="1400" kern="1200"/>
        </a:p>
      </dsp:txBody>
      <dsp:txXfrm>
        <a:off x="6451797" y="393272"/>
        <a:ext cx="2666970" cy="758621"/>
      </dsp:txXfrm>
    </dsp:sp>
    <dsp:sp modelId="{AC80E886-07EA-4C69-AC99-32D9025ACC8B}">
      <dsp:nvSpPr>
        <dsp:cNvPr id="0" name=""/>
        <dsp:cNvSpPr/>
      </dsp:nvSpPr>
      <dsp:spPr>
        <a:xfrm>
          <a:off x="9118767"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Maintenance</a:t>
          </a:r>
          <a:endParaRPr lang="da-DK" sz="1400" kern="1200"/>
        </a:p>
      </dsp:txBody>
      <dsp:txXfrm>
        <a:off x="9498078" y="393272"/>
        <a:ext cx="1137931" cy="758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A461F-721B-4699-8DCF-753FB91D683D}">
      <dsp:nvSpPr>
        <dsp:cNvPr id="0" name=""/>
        <dsp:cNvSpPr/>
      </dsp:nvSpPr>
      <dsp:spPr>
        <a:xfrm>
          <a:off x="3517" y="393272"/>
          <a:ext cx="1896552" cy="758621"/>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Planning</a:t>
          </a:r>
          <a:endParaRPr lang="da-DK" sz="1400" kern="1200"/>
        </a:p>
      </dsp:txBody>
      <dsp:txXfrm>
        <a:off x="3517" y="393272"/>
        <a:ext cx="1706897" cy="758621"/>
      </dsp:txXfrm>
    </dsp:sp>
    <dsp:sp modelId="{526E3778-3A2D-4300-B229-85994E9CEE51}">
      <dsp:nvSpPr>
        <dsp:cNvPr id="0" name=""/>
        <dsp:cNvSpPr/>
      </dsp:nvSpPr>
      <dsp:spPr>
        <a:xfrm>
          <a:off x="1520759"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Development</a:t>
          </a:r>
          <a:endParaRPr lang="da-DK" sz="1400" kern="1200"/>
        </a:p>
      </dsp:txBody>
      <dsp:txXfrm>
        <a:off x="1900070" y="393272"/>
        <a:ext cx="1137931" cy="758621"/>
      </dsp:txXfrm>
    </dsp:sp>
    <dsp:sp modelId="{7FA99A7D-4ADB-4CC7-8295-279025450593}">
      <dsp:nvSpPr>
        <dsp:cNvPr id="0" name=""/>
        <dsp:cNvSpPr/>
      </dsp:nvSpPr>
      <dsp:spPr>
        <a:xfrm>
          <a:off x="3038001"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Test</a:t>
          </a:r>
          <a:endParaRPr lang="da-DK" sz="1400" kern="1200"/>
        </a:p>
      </dsp:txBody>
      <dsp:txXfrm>
        <a:off x="3417312" y="393272"/>
        <a:ext cx="1137931" cy="758621"/>
      </dsp:txXfrm>
    </dsp:sp>
    <dsp:sp modelId="{94C0B574-5547-4AD6-BF14-FF2C85FEC6D1}">
      <dsp:nvSpPr>
        <dsp:cNvPr id="0" name=""/>
        <dsp:cNvSpPr/>
      </dsp:nvSpPr>
      <dsp:spPr>
        <a:xfrm>
          <a:off x="4555244"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Deployment</a:t>
          </a:r>
          <a:endParaRPr lang="da-DK" sz="1400" kern="1200"/>
        </a:p>
      </dsp:txBody>
      <dsp:txXfrm>
        <a:off x="4934555" y="393272"/>
        <a:ext cx="1137931" cy="758621"/>
      </dsp:txXfrm>
    </dsp:sp>
    <dsp:sp modelId="{0E71017C-0917-46EB-90DA-1240C9578D71}">
      <dsp:nvSpPr>
        <dsp:cNvPr id="0" name=""/>
        <dsp:cNvSpPr/>
      </dsp:nvSpPr>
      <dsp:spPr>
        <a:xfrm>
          <a:off x="6072486" y="393272"/>
          <a:ext cx="3425591"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Operations</a:t>
          </a:r>
          <a:endParaRPr lang="da-DK" sz="1400" kern="1200"/>
        </a:p>
      </dsp:txBody>
      <dsp:txXfrm>
        <a:off x="6451797" y="393272"/>
        <a:ext cx="2666970" cy="758621"/>
      </dsp:txXfrm>
    </dsp:sp>
    <dsp:sp modelId="{AC80E886-07EA-4C69-AC99-32D9025ACC8B}">
      <dsp:nvSpPr>
        <dsp:cNvPr id="0" name=""/>
        <dsp:cNvSpPr/>
      </dsp:nvSpPr>
      <dsp:spPr>
        <a:xfrm>
          <a:off x="9118767" y="393272"/>
          <a:ext cx="1896552" cy="758621"/>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Maintenance</a:t>
          </a:r>
          <a:endParaRPr lang="da-DK" sz="1400" kern="1200"/>
        </a:p>
      </dsp:txBody>
      <dsp:txXfrm>
        <a:off x="9498078" y="393272"/>
        <a:ext cx="1137931" cy="7586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7/14/2023 10:06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7/14/2023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41" indent="0">
              <a:buNone/>
              <a:defRPr/>
            </a:lvl2pPr>
            <a:lvl3pPr marL="448081" indent="0">
              <a:buNone/>
              <a:defRPr/>
            </a:lvl3pPr>
            <a:lvl4pPr marL="672122" indent="0">
              <a:buNone/>
              <a:defRPr/>
            </a:lvl4pPr>
            <a:lvl5pPr marL="89616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051" indent="-28005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081" indent="0">
              <a:buNone/>
              <a:defRPr/>
            </a:lvl3pPr>
            <a:lvl4pPr marL="672122" indent="0">
              <a:buNone/>
              <a:defRPr/>
            </a:lvl4pPr>
            <a:lvl5pPr marL="89616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78943"/>
            <a:ext cx="5834041" cy="430887"/>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06288192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09" rtl="0" eaLnBrk="1" latinLnBrk="0" hangingPunct="1">
              <a:lnSpc>
                <a:spcPct val="90000"/>
              </a:lnSpc>
              <a:spcBef>
                <a:spcPct val="0"/>
              </a:spcBef>
              <a:buNone/>
              <a:defRPr lang="en-US" sz="3599"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2791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32" r:id="rId73"/>
    <p:sldLayoutId id="214748523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hyperlink" Target="https://aka.ms/bctelemetry-isv-app" TargetMode="External"/><Relationship Id="rId4" Type="http://schemas.openxmlformats.org/officeDocument/2006/relationships/hyperlink" Target="https://aka.ms/bctelemetryrepor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5654-60F3-83A1-8FCB-454439E10F46}"/>
              </a:ext>
            </a:extLst>
          </p:cNvPr>
          <p:cNvSpPr>
            <a:spLocks noGrp="1"/>
          </p:cNvSpPr>
          <p:nvPr>
            <p:ph type="title"/>
          </p:nvPr>
        </p:nvSpPr>
        <p:spPr>
          <a:xfrm>
            <a:off x="588263" y="1379101"/>
            <a:ext cx="4952612" cy="2154436"/>
          </a:xfrm>
        </p:spPr>
        <p:txBody>
          <a:bodyPr/>
          <a:lstStyle/>
          <a:p>
            <a:r>
              <a:rPr lang="en-US" sz="2800"/>
              <a:t>Directions NA 2023</a:t>
            </a:r>
            <a:br>
              <a:rPr lang="en-US" sz="2800"/>
            </a:br>
            <a:br>
              <a:rPr lang="en-US" sz="2800"/>
            </a:br>
            <a:r>
              <a:rPr lang="en-GB" sz="2800"/>
              <a:t>Microsoft presents: Troubleshooting performance in Business Central Online</a:t>
            </a:r>
            <a:endParaRPr lang="en-DK" sz="2800"/>
          </a:p>
        </p:txBody>
      </p:sp>
      <p:sp>
        <p:nvSpPr>
          <p:cNvPr id="5" name="Text Placeholder 4">
            <a:extLst>
              <a:ext uri="{FF2B5EF4-FFF2-40B4-BE49-F238E27FC236}">
                <a16:creationId xmlns:a16="http://schemas.microsoft.com/office/drawing/2014/main" id="{9537C33F-2BFE-0B0B-859E-B4AD430CB092}"/>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284763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CFD775-8476-CEB8-CCED-399CDDE53A90}"/>
              </a:ext>
            </a:extLst>
          </p:cNvPr>
          <p:cNvSpPr>
            <a:spLocks noGrp="1"/>
          </p:cNvSpPr>
          <p:nvPr>
            <p:ph type="title"/>
          </p:nvPr>
        </p:nvSpPr>
        <p:spPr>
          <a:xfrm>
            <a:off x="588263" y="457200"/>
            <a:ext cx="11018520" cy="553998"/>
          </a:xfrm>
        </p:spPr>
        <p:txBody>
          <a:bodyPr wrap="square" anchor="t">
            <a:normAutofit/>
          </a:bodyPr>
          <a:lstStyle/>
          <a:p>
            <a:r>
              <a:rPr lang="en-US"/>
              <a:t>Business Central Performance Toolkit (BCPT)</a:t>
            </a:r>
            <a:endParaRPr lang="da-DK"/>
          </a:p>
        </p:txBody>
      </p:sp>
      <p:sp>
        <p:nvSpPr>
          <p:cNvPr id="4" name="Content Placeholder 3">
            <a:extLst>
              <a:ext uri="{FF2B5EF4-FFF2-40B4-BE49-F238E27FC236}">
                <a16:creationId xmlns:a16="http://schemas.microsoft.com/office/drawing/2014/main" id="{A4D422B5-376F-E611-6180-5BF9F6A3253C}"/>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2000" i="1"/>
              <a:t>It’s a Toolkit, expect more tools in the future…</a:t>
            </a:r>
          </a:p>
          <a:p>
            <a:pPr>
              <a:lnSpc>
                <a:spcPct val="90000"/>
              </a:lnSpc>
            </a:pPr>
            <a:endParaRPr lang="en-US" sz="2000"/>
          </a:p>
          <a:p>
            <a:pPr>
              <a:lnSpc>
                <a:spcPct val="90000"/>
              </a:lnSpc>
            </a:pPr>
            <a:r>
              <a:rPr lang="en-US" sz="2000"/>
              <a:t>Multi-user Benchmark Tool</a:t>
            </a:r>
          </a:p>
          <a:p>
            <a:pPr lvl="1">
              <a:lnSpc>
                <a:spcPct val="90000"/>
              </a:lnSpc>
            </a:pPr>
            <a:r>
              <a:rPr lang="en-US"/>
              <a:t>Simulate multiple users running simultaneously</a:t>
            </a:r>
          </a:p>
          <a:p>
            <a:pPr lvl="1">
              <a:lnSpc>
                <a:spcPct val="90000"/>
              </a:lnSpc>
            </a:pPr>
            <a:r>
              <a:rPr lang="en-US"/>
              <a:t>Measure Performance</a:t>
            </a:r>
          </a:p>
          <a:p>
            <a:pPr lvl="1">
              <a:lnSpc>
                <a:spcPct val="90000"/>
              </a:lnSpc>
            </a:pPr>
            <a:r>
              <a:rPr lang="en-US"/>
              <a:t>Detect Locking Issues</a:t>
            </a:r>
          </a:p>
          <a:p>
            <a:pPr lvl="1">
              <a:lnSpc>
                <a:spcPct val="90000"/>
              </a:lnSpc>
            </a:pPr>
            <a:r>
              <a:rPr lang="en-US"/>
              <a:t>Test usage on a “system under load”</a:t>
            </a:r>
          </a:p>
          <a:p>
            <a:pPr>
              <a:lnSpc>
                <a:spcPct val="90000"/>
              </a:lnSpc>
            </a:pPr>
            <a:endParaRPr lang="en-US" sz="2000"/>
          </a:p>
          <a:p>
            <a:pPr>
              <a:lnSpc>
                <a:spcPct val="90000"/>
              </a:lnSpc>
            </a:pPr>
            <a:r>
              <a:rPr lang="en-US" sz="2000"/>
              <a:t>Ideas for Future Tools</a:t>
            </a:r>
          </a:p>
          <a:p>
            <a:pPr lvl="1">
              <a:lnSpc>
                <a:spcPct val="90000"/>
              </a:lnSpc>
            </a:pPr>
            <a:r>
              <a:rPr lang="en-US"/>
              <a:t>Single User Performance Measurement</a:t>
            </a:r>
          </a:p>
          <a:p>
            <a:pPr lvl="1">
              <a:lnSpc>
                <a:spcPct val="90000"/>
              </a:lnSpc>
            </a:pPr>
            <a:r>
              <a:rPr lang="en-US"/>
              <a:t>Performance Regression Detection</a:t>
            </a:r>
          </a:p>
          <a:p>
            <a:pPr lvl="1">
              <a:lnSpc>
                <a:spcPct val="90000"/>
              </a:lnSpc>
            </a:pPr>
            <a:r>
              <a:rPr lang="en-US"/>
              <a:t>Performance Limit Testing</a:t>
            </a:r>
          </a:p>
          <a:p>
            <a:pPr lvl="1">
              <a:lnSpc>
                <a:spcPct val="90000"/>
              </a:lnSpc>
            </a:pPr>
            <a:r>
              <a:rPr lang="en-US"/>
              <a:t>Performance Stress Testing</a:t>
            </a:r>
          </a:p>
        </p:txBody>
      </p:sp>
      <p:pic>
        <p:nvPicPr>
          <p:cNvPr id="1026" name="Picture 2" descr="image of a toolkit on top of a table">
            <a:extLst>
              <a:ext uri="{FF2B5EF4-FFF2-40B4-BE49-F238E27FC236}">
                <a16:creationId xmlns:a16="http://schemas.microsoft.com/office/drawing/2014/main" id="{059A3ECD-A40E-11FA-0D2F-5B7E574039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391" r="-2" b="-2"/>
          <a:stretch/>
        </p:blipFill>
        <p:spPr bwMode="auto">
          <a:xfrm>
            <a:off x="6389688" y="1435100"/>
            <a:ext cx="5219700" cy="4833938"/>
          </a:xfrm>
          <a:prstGeom prst="rect">
            <a:avLst/>
          </a:prstGeom>
          <a:solidFill>
            <a:srgbClr val="FFFFFF"/>
          </a:solidFill>
        </p:spPr>
      </p:pic>
    </p:spTree>
    <p:extLst>
      <p:ext uri="{BB962C8B-B14F-4D97-AF65-F5344CB8AC3E}">
        <p14:creationId xmlns:p14="http://schemas.microsoft.com/office/powerpoint/2010/main" val="12531641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D4672-878B-31C2-E98D-15DAB38B8198}"/>
              </a:ext>
            </a:extLst>
          </p:cNvPr>
          <p:cNvSpPr>
            <a:spLocks noGrp="1"/>
          </p:cNvSpPr>
          <p:nvPr>
            <p:ph type="title"/>
          </p:nvPr>
        </p:nvSpPr>
        <p:spPr/>
        <p:txBody>
          <a:bodyPr/>
          <a:lstStyle/>
          <a:p>
            <a:r>
              <a:rPr lang="en-US"/>
              <a:t>Business Central Performance Toolkit (BCPT)</a:t>
            </a:r>
            <a:endParaRPr lang="da-DK"/>
          </a:p>
        </p:txBody>
      </p:sp>
      <p:sp>
        <p:nvSpPr>
          <p:cNvPr id="5" name="Text Placeholder 4">
            <a:extLst>
              <a:ext uri="{FF2B5EF4-FFF2-40B4-BE49-F238E27FC236}">
                <a16:creationId xmlns:a16="http://schemas.microsoft.com/office/drawing/2014/main" id="{2CAAEB22-EC16-853B-0E76-FFAE62DA4B0D}"/>
              </a:ext>
            </a:extLst>
          </p:cNvPr>
          <p:cNvSpPr>
            <a:spLocks noGrp="1"/>
          </p:cNvSpPr>
          <p:nvPr>
            <p:ph type="body" sz="quarter" idx="12"/>
          </p:nvPr>
        </p:nvSpPr>
        <p:spPr/>
        <p:txBody>
          <a:bodyPr/>
          <a:lstStyle/>
          <a:p>
            <a:r>
              <a:rPr lang="en-US"/>
              <a:t>Demo</a:t>
            </a:r>
            <a:endParaRPr lang="da-DK"/>
          </a:p>
        </p:txBody>
      </p:sp>
    </p:spTree>
    <p:extLst>
      <p:ext uri="{BB962C8B-B14F-4D97-AF65-F5344CB8AC3E}">
        <p14:creationId xmlns:p14="http://schemas.microsoft.com/office/powerpoint/2010/main" val="43336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4728-5C3F-CAAB-8D1B-08AD61D7E18E}"/>
              </a:ext>
            </a:extLst>
          </p:cNvPr>
          <p:cNvSpPr>
            <a:spLocks noGrp="1"/>
          </p:cNvSpPr>
          <p:nvPr>
            <p:ph type="title"/>
          </p:nvPr>
        </p:nvSpPr>
        <p:spPr/>
        <p:txBody>
          <a:bodyPr/>
          <a:lstStyle/>
          <a:p>
            <a:r>
              <a:rPr lang="en-US"/>
              <a:t>Analyzing performance with telemetry</a:t>
            </a:r>
            <a:endParaRPr lang="en-DK"/>
          </a:p>
        </p:txBody>
      </p:sp>
    </p:spTree>
    <p:extLst>
      <p:ext uri="{BB962C8B-B14F-4D97-AF65-F5344CB8AC3E}">
        <p14:creationId xmlns:p14="http://schemas.microsoft.com/office/powerpoint/2010/main" val="261052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82F6-FBC4-5F8E-EC9B-1117079489B4}"/>
              </a:ext>
            </a:extLst>
          </p:cNvPr>
          <p:cNvSpPr>
            <a:spLocks noGrp="1"/>
          </p:cNvSpPr>
          <p:nvPr>
            <p:ph type="title"/>
          </p:nvPr>
        </p:nvSpPr>
        <p:spPr/>
        <p:txBody>
          <a:bodyPr/>
          <a:lstStyle/>
          <a:p>
            <a:r>
              <a:rPr lang="en-US"/>
              <a:t>As a support engineer, I would like to…</a:t>
            </a:r>
            <a:endParaRPr lang="en-DK"/>
          </a:p>
        </p:txBody>
      </p:sp>
      <p:sp>
        <p:nvSpPr>
          <p:cNvPr id="3" name="Text Placeholder 2">
            <a:extLst>
              <a:ext uri="{FF2B5EF4-FFF2-40B4-BE49-F238E27FC236}">
                <a16:creationId xmlns:a16="http://schemas.microsoft.com/office/drawing/2014/main" id="{D6BB5710-51B6-D235-0D7D-5FBE7BE381DA}"/>
              </a:ext>
            </a:extLst>
          </p:cNvPr>
          <p:cNvSpPr>
            <a:spLocks noGrp="1"/>
          </p:cNvSpPr>
          <p:nvPr>
            <p:ph type="body" sz="quarter" idx="10"/>
          </p:nvPr>
        </p:nvSpPr>
        <p:spPr>
          <a:xfrm>
            <a:off x="586390" y="1434370"/>
            <a:ext cx="11018520" cy="1465016"/>
          </a:xfrm>
        </p:spPr>
        <p:txBody>
          <a:bodyPr/>
          <a:lstStyle/>
          <a:p>
            <a:r>
              <a:rPr lang="en-GB"/>
              <a:t>… use data to </a:t>
            </a:r>
            <a:r>
              <a:rPr lang="en-GB" err="1"/>
              <a:t>analyze</a:t>
            </a:r>
            <a:r>
              <a:rPr lang="en-GB"/>
              <a:t> performance issues for customers</a:t>
            </a:r>
          </a:p>
          <a:p>
            <a:endParaRPr lang="en-GB"/>
          </a:p>
          <a:p>
            <a:r>
              <a:rPr lang="en-GB"/>
              <a:t>… have an easy way to spot performance bottlenecks</a:t>
            </a:r>
            <a:endParaRPr lang="en-DK"/>
          </a:p>
        </p:txBody>
      </p:sp>
    </p:spTree>
    <p:extLst>
      <p:ext uri="{BB962C8B-B14F-4D97-AF65-F5344CB8AC3E}">
        <p14:creationId xmlns:p14="http://schemas.microsoft.com/office/powerpoint/2010/main" val="16453196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590A3-0A56-9168-A14C-37CBDFDA09E6}"/>
              </a:ext>
            </a:extLst>
          </p:cNvPr>
          <p:cNvSpPr>
            <a:spLocks noGrp="1"/>
          </p:cNvSpPr>
          <p:nvPr>
            <p:ph type="title"/>
          </p:nvPr>
        </p:nvSpPr>
        <p:spPr/>
        <p:txBody>
          <a:bodyPr/>
          <a:lstStyle/>
          <a:p>
            <a:r>
              <a:rPr lang="en-US"/>
              <a:t>Demo</a:t>
            </a:r>
            <a:endParaRPr lang="en-DK"/>
          </a:p>
        </p:txBody>
      </p:sp>
      <p:sp>
        <p:nvSpPr>
          <p:cNvPr id="8" name="Text Placeholder 7">
            <a:extLst>
              <a:ext uri="{FF2B5EF4-FFF2-40B4-BE49-F238E27FC236}">
                <a16:creationId xmlns:a16="http://schemas.microsoft.com/office/drawing/2014/main" id="{A0CD51C9-B96F-131B-7BEE-0EBCEE9DD321}"/>
              </a:ext>
            </a:extLst>
          </p:cNvPr>
          <p:cNvSpPr>
            <a:spLocks noGrp="1"/>
          </p:cNvSpPr>
          <p:nvPr>
            <p:ph type="body" sz="quarter" idx="12"/>
          </p:nvPr>
        </p:nvSpPr>
        <p:spPr/>
        <p:txBody>
          <a:bodyPr/>
          <a:lstStyle/>
          <a:p>
            <a:r>
              <a:rPr lang="en-US"/>
              <a:t>Power BI app on Business Central performance – the quick tour for VARs</a:t>
            </a:r>
            <a:endParaRPr lang="en-DK"/>
          </a:p>
        </p:txBody>
      </p:sp>
    </p:spTree>
    <p:extLst>
      <p:ext uri="{BB962C8B-B14F-4D97-AF65-F5344CB8AC3E}">
        <p14:creationId xmlns:p14="http://schemas.microsoft.com/office/powerpoint/2010/main" val="381846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82F6-FBC4-5F8E-EC9B-1117079489B4}"/>
              </a:ext>
            </a:extLst>
          </p:cNvPr>
          <p:cNvSpPr>
            <a:spLocks noGrp="1"/>
          </p:cNvSpPr>
          <p:nvPr>
            <p:ph type="title"/>
          </p:nvPr>
        </p:nvSpPr>
        <p:spPr/>
        <p:txBody>
          <a:bodyPr/>
          <a:lstStyle/>
          <a:p>
            <a:r>
              <a:rPr lang="en-US"/>
              <a:t>As a developer, I would like to…</a:t>
            </a:r>
            <a:endParaRPr lang="en-DK"/>
          </a:p>
        </p:txBody>
      </p:sp>
      <p:sp>
        <p:nvSpPr>
          <p:cNvPr id="3" name="Text Placeholder 2">
            <a:extLst>
              <a:ext uri="{FF2B5EF4-FFF2-40B4-BE49-F238E27FC236}">
                <a16:creationId xmlns:a16="http://schemas.microsoft.com/office/drawing/2014/main" id="{D6BB5710-51B6-D235-0D7D-5FBE7BE381DA}"/>
              </a:ext>
            </a:extLst>
          </p:cNvPr>
          <p:cNvSpPr>
            <a:spLocks noGrp="1"/>
          </p:cNvSpPr>
          <p:nvPr>
            <p:ph type="body" sz="quarter" idx="10"/>
          </p:nvPr>
        </p:nvSpPr>
        <p:spPr>
          <a:xfrm>
            <a:off x="586390" y="1434370"/>
            <a:ext cx="11018520" cy="1465016"/>
          </a:xfrm>
        </p:spPr>
        <p:txBody>
          <a:bodyPr/>
          <a:lstStyle/>
          <a:p>
            <a:r>
              <a:rPr lang="en-GB"/>
              <a:t>… use data to </a:t>
            </a:r>
            <a:r>
              <a:rPr lang="en-GB" err="1"/>
              <a:t>analyze</a:t>
            </a:r>
            <a:r>
              <a:rPr lang="en-GB"/>
              <a:t> performance issues in my apps</a:t>
            </a:r>
          </a:p>
          <a:p>
            <a:endParaRPr lang="en-GB"/>
          </a:p>
          <a:p>
            <a:r>
              <a:rPr lang="en-GB"/>
              <a:t>… have an easy way to spot performance bottlenecks</a:t>
            </a:r>
            <a:endParaRPr lang="en-DK"/>
          </a:p>
        </p:txBody>
      </p:sp>
    </p:spTree>
    <p:extLst>
      <p:ext uri="{BB962C8B-B14F-4D97-AF65-F5344CB8AC3E}">
        <p14:creationId xmlns:p14="http://schemas.microsoft.com/office/powerpoint/2010/main" val="15814220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5590A3-0A56-9168-A14C-37CBDFDA09E6}"/>
              </a:ext>
            </a:extLst>
          </p:cNvPr>
          <p:cNvSpPr>
            <a:spLocks noGrp="1"/>
          </p:cNvSpPr>
          <p:nvPr>
            <p:ph type="title"/>
          </p:nvPr>
        </p:nvSpPr>
        <p:spPr/>
        <p:txBody>
          <a:bodyPr/>
          <a:lstStyle/>
          <a:p>
            <a:r>
              <a:rPr lang="en-US"/>
              <a:t>Demo</a:t>
            </a:r>
            <a:endParaRPr lang="en-DK"/>
          </a:p>
        </p:txBody>
      </p:sp>
      <p:sp>
        <p:nvSpPr>
          <p:cNvPr id="8" name="Text Placeholder 7">
            <a:extLst>
              <a:ext uri="{FF2B5EF4-FFF2-40B4-BE49-F238E27FC236}">
                <a16:creationId xmlns:a16="http://schemas.microsoft.com/office/drawing/2014/main" id="{A0CD51C9-B96F-131B-7BEE-0EBCEE9DD321}"/>
              </a:ext>
            </a:extLst>
          </p:cNvPr>
          <p:cNvSpPr>
            <a:spLocks noGrp="1"/>
          </p:cNvSpPr>
          <p:nvPr>
            <p:ph type="body" sz="quarter" idx="12"/>
          </p:nvPr>
        </p:nvSpPr>
        <p:spPr/>
        <p:txBody>
          <a:bodyPr/>
          <a:lstStyle/>
          <a:p>
            <a:r>
              <a:rPr lang="en-US"/>
              <a:t>Power BI app on Business Central performance – the quick tour for ISVs</a:t>
            </a:r>
            <a:endParaRPr lang="en-DK"/>
          </a:p>
        </p:txBody>
      </p:sp>
    </p:spTree>
    <p:extLst>
      <p:ext uri="{BB962C8B-B14F-4D97-AF65-F5344CB8AC3E}">
        <p14:creationId xmlns:p14="http://schemas.microsoft.com/office/powerpoint/2010/main" val="16382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9990-4A77-D86E-6013-C342B3EE3DCE}"/>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rPr>
              <a:t>Power BI apps on telemetry</a:t>
            </a:r>
          </a:p>
        </p:txBody>
      </p:sp>
      <p:sp>
        <p:nvSpPr>
          <p:cNvPr id="8" name="Text Placeholder 7">
            <a:extLst>
              <a:ext uri="{FF2B5EF4-FFF2-40B4-BE49-F238E27FC236}">
                <a16:creationId xmlns:a16="http://schemas.microsoft.com/office/drawing/2014/main" id="{C8B590AB-F331-CA0F-7A3D-B9B465E32CD9}"/>
              </a:ext>
            </a:extLst>
          </p:cNvPr>
          <p:cNvSpPr>
            <a:spLocks noGrp="1"/>
          </p:cNvSpPr>
          <p:nvPr>
            <p:ph type="body" sz="quarter" idx="16"/>
          </p:nvPr>
        </p:nvSpPr>
        <p:spPr>
          <a:xfrm>
            <a:off x="584200" y="1436688"/>
            <a:ext cx="5219700" cy="430887"/>
          </a:xfrm>
        </p:spPr>
        <p:txBody>
          <a:bodyPr vert="horz" wrap="square" lIns="0" tIns="0" rIns="0" bIns="0" rtlCol="0" anchor="t">
            <a:normAutofit/>
          </a:bodyPr>
          <a:lstStyle/>
          <a:p>
            <a:pPr>
              <a:spcAft>
                <a:spcPts val="600"/>
              </a:spcAft>
            </a:pPr>
            <a:r>
              <a:rPr lang="en-US"/>
              <a:t>For VARs</a:t>
            </a:r>
          </a:p>
        </p:txBody>
      </p:sp>
      <p:pic>
        <p:nvPicPr>
          <p:cNvPr id="11" name="Picture 10">
            <a:extLst>
              <a:ext uri="{FF2B5EF4-FFF2-40B4-BE49-F238E27FC236}">
                <a16:creationId xmlns:a16="http://schemas.microsoft.com/office/drawing/2014/main" id="{B2551046-5B85-4351-0D81-9FCAFC3B438F}"/>
              </a:ext>
            </a:extLst>
          </p:cNvPr>
          <p:cNvPicPr>
            <a:picLocks noChangeAspect="1"/>
          </p:cNvPicPr>
          <p:nvPr/>
        </p:nvPicPr>
        <p:blipFill>
          <a:blip r:embed="rId2"/>
          <a:stretch>
            <a:fillRect/>
          </a:stretch>
        </p:blipFill>
        <p:spPr>
          <a:xfrm>
            <a:off x="582612" y="2081211"/>
            <a:ext cx="4564387" cy="4187825"/>
          </a:xfrm>
          <a:prstGeom prst="rect">
            <a:avLst/>
          </a:prstGeom>
          <a:noFill/>
        </p:spPr>
      </p:pic>
      <p:sp>
        <p:nvSpPr>
          <p:cNvPr id="9" name="Text Placeholder 8">
            <a:extLst>
              <a:ext uri="{FF2B5EF4-FFF2-40B4-BE49-F238E27FC236}">
                <a16:creationId xmlns:a16="http://schemas.microsoft.com/office/drawing/2014/main" id="{8DD89826-FA62-228C-98B7-312BB2AAA665}"/>
              </a:ext>
            </a:extLst>
          </p:cNvPr>
          <p:cNvSpPr>
            <a:spLocks noGrp="1"/>
          </p:cNvSpPr>
          <p:nvPr>
            <p:ph type="body" sz="quarter" idx="17"/>
          </p:nvPr>
        </p:nvSpPr>
        <p:spPr>
          <a:xfrm>
            <a:off x="6397625" y="1436688"/>
            <a:ext cx="5219700" cy="430887"/>
          </a:xfrm>
        </p:spPr>
        <p:txBody>
          <a:bodyPr vert="horz" wrap="square" lIns="0" tIns="0" rIns="0" bIns="0" rtlCol="0" anchor="t">
            <a:normAutofit/>
          </a:bodyPr>
          <a:lstStyle/>
          <a:p>
            <a:pPr>
              <a:spcAft>
                <a:spcPts val="600"/>
              </a:spcAft>
            </a:pPr>
            <a:r>
              <a:rPr lang="en-US" kern="1200" spc="0" baseline="0"/>
              <a:t>For ISVs</a:t>
            </a:r>
          </a:p>
        </p:txBody>
      </p:sp>
      <p:pic>
        <p:nvPicPr>
          <p:cNvPr id="13" name="Picture 12">
            <a:extLst>
              <a:ext uri="{FF2B5EF4-FFF2-40B4-BE49-F238E27FC236}">
                <a16:creationId xmlns:a16="http://schemas.microsoft.com/office/drawing/2014/main" id="{5B81B91E-8CDF-075C-7838-FCC1AF2888FB}"/>
              </a:ext>
            </a:extLst>
          </p:cNvPr>
          <p:cNvPicPr>
            <a:picLocks noChangeAspect="1"/>
          </p:cNvPicPr>
          <p:nvPr/>
        </p:nvPicPr>
        <p:blipFill>
          <a:blip r:embed="rId3"/>
          <a:stretch>
            <a:fillRect/>
          </a:stretch>
        </p:blipFill>
        <p:spPr>
          <a:xfrm>
            <a:off x="6463844" y="2081212"/>
            <a:ext cx="5076151" cy="4187825"/>
          </a:xfrm>
          <a:prstGeom prst="rect">
            <a:avLst/>
          </a:prstGeom>
          <a:noFill/>
        </p:spPr>
      </p:pic>
      <p:sp>
        <p:nvSpPr>
          <p:cNvPr id="10" name="TextBox 9">
            <a:extLst>
              <a:ext uri="{FF2B5EF4-FFF2-40B4-BE49-F238E27FC236}">
                <a16:creationId xmlns:a16="http://schemas.microsoft.com/office/drawing/2014/main" id="{EB1501C3-DB8C-07A9-2635-70E2D48CD665}"/>
              </a:ext>
            </a:extLst>
          </p:cNvPr>
          <p:cNvSpPr txBox="1"/>
          <p:nvPr/>
        </p:nvSpPr>
        <p:spPr>
          <a:xfrm>
            <a:off x="6394451" y="2081212"/>
            <a:ext cx="5214937" cy="4187825"/>
          </a:xfrm>
          <a:prstGeom prst="rect">
            <a:avLst/>
          </a:prstGeom>
        </p:spPr>
        <p:txBody>
          <a:bodyPr vert="horz" wrap="square" lIns="0" tIns="0" rIns="0" bIns="0" rtlCol="0">
            <a:norm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BFEDE330-7ADA-CC51-5428-6A34207CA80E}"/>
              </a:ext>
            </a:extLst>
          </p:cNvPr>
          <p:cNvSpPr txBox="1"/>
          <p:nvPr/>
        </p:nvSpPr>
        <p:spPr>
          <a:xfrm>
            <a:off x="582612" y="6396681"/>
            <a:ext cx="4022437" cy="369332"/>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hlinkClick r:id="rId4"/>
              </a:rPr>
              <a:t>https://aka.ms/bctelemetryreport</a:t>
            </a: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sp>
        <p:nvSpPr>
          <p:cNvPr id="15" name="TextBox 14">
            <a:extLst>
              <a:ext uri="{FF2B5EF4-FFF2-40B4-BE49-F238E27FC236}">
                <a16:creationId xmlns:a16="http://schemas.microsoft.com/office/drawing/2014/main" id="{74F408CB-D494-1F58-FFD0-F007E113750A}"/>
              </a:ext>
            </a:extLst>
          </p:cNvPr>
          <p:cNvSpPr txBox="1"/>
          <p:nvPr/>
        </p:nvSpPr>
        <p:spPr>
          <a:xfrm>
            <a:off x="6394451" y="6396681"/>
            <a:ext cx="4022437" cy="369332"/>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hlinkClick r:id="rId5"/>
              </a:rPr>
              <a:t>https://aka.ms/bctelemetry-isv-app</a:t>
            </a: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42137628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8C5E07-6FE5-ECD5-52F6-6F0C1AE65357}"/>
              </a:ext>
            </a:extLst>
          </p:cNvPr>
          <p:cNvPicPr>
            <a:picLocks noChangeAspect="1"/>
          </p:cNvPicPr>
          <p:nvPr/>
        </p:nvPicPr>
        <p:blipFill>
          <a:blip r:embed="rId2"/>
          <a:srcRect/>
          <a:stretch/>
        </p:blipFill>
        <p:spPr>
          <a:xfrm>
            <a:off x="5334000" y="1013727"/>
            <a:ext cx="6858000" cy="4830545"/>
          </a:xfrm>
          <a:prstGeom prst="rect">
            <a:avLst/>
          </a:prstGeom>
          <a:noFill/>
        </p:spPr>
      </p:pic>
      <p:sp>
        <p:nvSpPr>
          <p:cNvPr id="11" name="Title 10">
            <a:extLst>
              <a:ext uri="{FF2B5EF4-FFF2-40B4-BE49-F238E27FC236}">
                <a16:creationId xmlns:a16="http://schemas.microsoft.com/office/drawing/2014/main" id="{1D0B661E-0E23-16B2-36F5-93EC9A382E06}"/>
              </a:ext>
            </a:extLst>
          </p:cNvPr>
          <p:cNvSpPr>
            <a:spLocks noGrp="1"/>
          </p:cNvSpPr>
          <p:nvPr>
            <p:ph type="title"/>
          </p:nvPr>
        </p:nvSpPr>
        <p:spPr>
          <a:xfrm>
            <a:off x="588263" y="585788"/>
            <a:ext cx="4159950" cy="5683249"/>
          </a:xfrm>
        </p:spPr>
        <p:txBody>
          <a:bodyPr wrap="square" anchor="ctr">
            <a:normAutofit/>
          </a:bodyPr>
          <a:lstStyle/>
          <a:p>
            <a:r>
              <a:rPr lang="en-US" sz="3100"/>
              <a:t>aka.ms/</a:t>
            </a:r>
            <a:r>
              <a:rPr lang="en-US" sz="3100" err="1"/>
              <a:t>bc</a:t>
            </a:r>
            <a:r>
              <a:rPr lang="en-US" sz="3100" err="1">
                <a:solidFill>
                  <a:schemeClr val="accent1"/>
                </a:solidFill>
              </a:rPr>
              <a:t>telemetry</a:t>
            </a:r>
            <a:endParaRPr lang="en-DK" sz="3100">
              <a:solidFill>
                <a:schemeClr val="accent1"/>
              </a:solidFill>
            </a:endParaRPr>
          </a:p>
        </p:txBody>
      </p:sp>
      <p:sp>
        <p:nvSpPr>
          <p:cNvPr id="2" name="Rectangle 1">
            <a:extLst>
              <a:ext uri="{FF2B5EF4-FFF2-40B4-BE49-F238E27FC236}">
                <a16:creationId xmlns:a16="http://schemas.microsoft.com/office/drawing/2014/main" id="{C93D0C9F-984A-033C-0F91-0C878BF85F2B}"/>
              </a:ext>
            </a:extLst>
          </p:cNvPr>
          <p:cNvSpPr/>
          <p:nvPr/>
        </p:nvSpPr>
        <p:spPr bwMode="auto">
          <a:xfrm>
            <a:off x="5657273" y="4826000"/>
            <a:ext cx="1112982" cy="19858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B4288296-04AA-019B-C551-AE53BEE2D33D}"/>
              </a:ext>
            </a:extLst>
          </p:cNvPr>
          <p:cNvSpPr/>
          <p:nvPr/>
        </p:nvSpPr>
        <p:spPr bwMode="auto">
          <a:xfrm>
            <a:off x="5657272" y="5235845"/>
            <a:ext cx="1491993" cy="19858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54558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E4728-5C3F-CAAB-8D1B-08AD61D7E18E}"/>
              </a:ext>
            </a:extLst>
          </p:cNvPr>
          <p:cNvSpPr>
            <a:spLocks noGrp="1"/>
          </p:cNvSpPr>
          <p:nvPr>
            <p:ph type="title"/>
          </p:nvPr>
        </p:nvSpPr>
        <p:spPr>
          <a:xfrm>
            <a:off x="585216" y="2038612"/>
            <a:ext cx="3948684" cy="1495794"/>
          </a:xfrm>
        </p:spPr>
        <p:txBody>
          <a:bodyPr/>
          <a:lstStyle/>
          <a:p>
            <a:r>
              <a:rPr lang="en-US"/>
              <a:t>A generic performance tuning process</a:t>
            </a:r>
            <a:endParaRPr lang="en-DK"/>
          </a:p>
        </p:txBody>
      </p:sp>
    </p:spTree>
    <p:extLst>
      <p:ext uri="{BB962C8B-B14F-4D97-AF65-F5344CB8AC3E}">
        <p14:creationId xmlns:p14="http://schemas.microsoft.com/office/powerpoint/2010/main" val="74512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C6E790-09A7-F741-8B2F-A6E558A89E4C}"/>
              </a:ext>
            </a:extLst>
          </p:cNvPr>
          <p:cNvSpPr>
            <a:spLocks noGrp="1"/>
          </p:cNvSpPr>
          <p:nvPr>
            <p:ph type="title"/>
          </p:nvPr>
        </p:nvSpPr>
        <p:spPr/>
        <p:txBody>
          <a:bodyPr/>
          <a:lstStyle/>
          <a:p>
            <a:r>
              <a:rPr lang="en-GB"/>
              <a:t>Abstract</a:t>
            </a:r>
            <a:endParaRPr lang="en-DK"/>
          </a:p>
        </p:txBody>
      </p:sp>
      <p:sp>
        <p:nvSpPr>
          <p:cNvPr id="6" name="Text Placeholder 5">
            <a:extLst>
              <a:ext uri="{FF2B5EF4-FFF2-40B4-BE49-F238E27FC236}">
                <a16:creationId xmlns:a16="http://schemas.microsoft.com/office/drawing/2014/main" id="{7DB54FFC-A931-7606-78B5-93F25F1AFA2F}"/>
              </a:ext>
            </a:extLst>
          </p:cNvPr>
          <p:cNvSpPr>
            <a:spLocks noGrp="1"/>
          </p:cNvSpPr>
          <p:nvPr>
            <p:ph type="body" sz="quarter" idx="10"/>
          </p:nvPr>
        </p:nvSpPr>
        <p:spPr>
          <a:xfrm>
            <a:off x="4165600" y="628233"/>
            <a:ext cx="7530322" cy="5601533"/>
          </a:xfrm>
        </p:spPr>
        <p:txBody>
          <a:bodyPr/>
          <a:lstStyle/>
          <a:p>
            <a:pPr marL="0" indent="0">
              <a:buNone/>
            </a:pPr>
            <a:r>
              <a:rPr lang="en-GB"/>
              <a:t>Not a single conversation we have with you goes without mentioning service performance. “How good is it? Can it handle my scenarios? How do I know where to look (or whom to blame?), if performance is having a “bad day”?”  We know how important it is to your day-to-day work, so release after release, we work on making every service component faster, tuning critical scenarios and also adding tools for you to be efficient in troubleshooting performance.  We are eager to share with you how far we have taken our service and tooling in terms of ability to troubleshoot performance issues.</a:t>
            </a:r>
          </a:p>
        </p:txBody>
      </p:sp>
      <p:sp>
        <p:nvSpPr>
          <p:cNvPr id="7" name="TextBox 6">
            <a:extLst>
              <a:ext uri="{FF2B5EF4-FFF2-40B4-BE49-F238E27FC236}">
                <a16:creationId xmlns:a16="http://schemas.microsoft.com/office/drawing/2014/main" id="{09757B08-8062-1B98-2E2A-BE3B616AFFE8}"/>
              </a:ext>
            </a:extLst>
          </p:cNvPr>
          <p:cNvSpPr txBox="1"/>
          <p:nvPr/>
        </p:nvSpPr>
        <p:spPr>
          <a:xfrm>
            <a:off x="9568249" y="0"/>
            <a:ext cx="2623751" cy="923330"/>
          </a:xfrm>
          <a:prstGeom prst="rect">
            <a:avLst/>
          </a:prstGeom>
          <a:solidFill>
            <a:srgbClr val="FEF000"/>
          </a:solidFill>
          <a:ln w="38100">
            <a:solidFill>
              <a:srgbClr val="000000"/>
            </a:solidFill>
          </a:ln>
        </p:spPr>
        <p:txBody>
          <a:bodyPr wrap="square" lIns="0" tIns="0" rIns="0" bIns="0" rtlCol="0">
            <a:spAutoFit/>
          </a:bodyPr>
          <a:lstStyle/>
          <a:p>
            <a:pPr algn="l"/>
            <a:r>
              <a:rPr lang="en-GB" sz="6000"/>
              <a:t>Hidden</a:t>
            </a:r>
            <a:endParaRPr lang="en-DK" sz="6000"/>
          </a:p>
        </p:txBody>
      </p:sp>
    </p:spTree>
    <p:extLst>
      <p:ext uri="{BB962C8B-B14F-4D97-AF65-F5344CB8AC3E}">
        <p14:creationId xmlns:p14="http://schemas.microsoft.com/office/powerpoint/2010/main" val="155839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82F6-FBC4-5F8E-EC9B-1117079489B4}"/>
              </a:ext>
            </a:extLst>
          </p:cNvPr>
          <p:cNvSpPr>
            <a:spLocks noGrp="1"/>
          </p:cNvSpPr>
          <p:nvPr>
            <p:ph type="title"/>
          </p:nvPr>
        </p:nvSpPr>
        <p:spPr/>
        <p:txBody>
          <a:bodyPr/>
          <a:lstStyle/>
          <a:p>
            <a:r>
              <a:rPr lang="en-US"/>
              <a:t>Generic performance tuning process</a:t>
            </a:r>
            <a:endParaRPr lang="en-DK"/>
          </a:p>
        </p:txBody>
      </p:sp>
      <p:sp>
        <p:nvSpPr>
          <p:cNvPr id="3" name="Text Placeholder 2">
            <a:extLst>
              <a:ext uri="{FF2B5EF4-FFF2-40B4-BE49-F238E27FC236}">
                <a16:creationId xmlns:a16="http://schemas.microsoft.com/office/drawing/2014/main" id="{D6BB5710-51B6-D235-0D7D-5FBE7BE381DA}"/>
              </a:ext>
            </a:extLst>
          </p:cNvPr>
          <p:cNvSpPr>
            <a:spLocks noGrp="1"/>
          </p:cNvSpPr>
          <p:nvPr>
            <p:ph type="body" sz="quarter" idx="10"/>
          </p:nvPr>
        </p:nvSpPr>
        <p:spPr>
          <a:xfrm>
            <a:off x="586390" y="1434370"/>
            <a:ext cx="11018520" cy="4998291"/>
          </a:xfrm>
        </p:spPr>
        <p:txBody>
          <a:bodyPr/>
          <a:lstStyle/>
          <a:p>
            <a:r>
              <a:rPr lang="en-GB"/>
              <a:t>First define “slow” with the customer.</a:t>
            </a:r>
          </a:p>
          <a:p>
            <a:endParaRPr lang="en-GB"/>
          </a:p>
          <a:p>
            <a:r>
              <a:rPr lang="en-GB"/>
              <a:t>Now do iterations of the following tasks:</a:t>
            </a:r>
          </a:p>
          <a:p>
            <a:endParaRPr lang="en-GB"/>
          </a:p>
          <a:p>
            <a:pPr marL="514350" indent="-514350">
              <a:buFont typeface="+mj-lt"/>
              <a:buAutoNum type="arabicPeriod"/>
            </a:pPr>
            <a:r>
              <a:rPr lang="en-GB"/>
              <a:t>Measure system performance and collecting performance data</a:t>
            </a:r>
          </a:p>
          <a:p>
            <a:pPr marL="514350" indent="-514350">
              <a:buFont typeface="+mj-lt"/>
              <a:buAutoNum type="arabicPeriod"/>
            </a:pPr>
            <a:r>
              <a:rPr lang="en-GB"/>
              <a:t>Locate a bottleneck</a:t>
            </a:r>
          </a:p>
          <a:p>
            <a:pPr marL="514350" indent="-514350">
              <a:buFont typeface="+mj-lt"/>
              <a:buAutoNum type="arabicPeriod"/>
            </a:pPr>
            <a:r>
              <a:rPr lang="en-GB"/>
              <a:t>Eliminate the bottleneck</a:t>
            </a:r>
          </a:p>
          <a:p>
            <a:endParaRPr lang="en-GB"/>
          </a:p>
          <a:p>
            <a:r>
              <a:rPr lang="en-GB"/>
              <a:t>Continue until the "slow" operations are comparable to the established baseline.</a:t>
            </a:r>
            <a:endParaRPr lang="en-DK"/>
          </a:p>
        </p:txBody>
      </p:sp>
    </p:spTree>
    <p:extLst>
      <p:ext uri="{BB962C8B-B14F-4D97-AF65-F5344CB8AC3E}">
        <p14:creationId xmlns:p14="http://schemas.microsoft.com/office/powerpoint/2010/main" val="42914560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B91C44F-49A7-4B7D-5A7B-63107EA4745F}"/>
              </a:ext>
            </a:extLst>
          </p:cNvPr>
          <p:cNvSpPr>
            <a:spLocks noGrp="1"/>
          </p:cNvSpPr>
          <p:nvPr>
            <p:ph type="title"/>
          </p:nvPr>
        </p:nvSpPr>
        <p:spPr>
          <a:xfrm>
            <a:off x="588263" y="2596416"/>
            <a:ext cx="4159950" cy="1661993"/>
          </a:xfrm>
        </p:spPr>
        <p:txBody>
          <a:bodyPr/>
          <a:lstStyle/>
          <a:p>
            <a:r>
              <a:rPr lang="en-US"/>
              <a:t>Performance tools </a:t>
            </a:r>
            <a:br>
              <a:rPr lang="en-US"/>
            </a:br>
            <a:br>
              <a:rPr lang="en-US"/>
            </a:br>
            <a:r>
              <a:rPr lang="en-US"/>
              <a:t>When to use what</a:t>
            </a:r>
          </a:p>
        </p:txBody>
      </p:sp>
      <p:pic>
        <p:nvPicPr>
          <p:cNvPr id="5" name="Picture 4">
            <a:extLst>
              <a:ext uri="{FF2B5EF4-FFF2-40B4-BE49-F238E27FC236}">
                <a16:creationId xmlns:a16="http://schemas.microsoft.com/office/drawing/2014/main" id="{2FEEE5C3-1B9E-8DB8-120C-0C54C1E2533C}"/>
              </a:ext>
            </a:extLst>
          </p:cNvPr>
          <p:cNvPicPr>
            <a:picLocks noChangeAspect="1"/>
          </p:cNvPicPr>
          <p:nvPr/>
        </p:nvPicPr>
        <p:blipFill>
          <a:blip r:embed="rId2"/>
          <a:stretch>
            <a:fillRect/>
          </a:stretch>
        </p:blipFill>
        <p:spPr>
          <a:xfrm>
            <a:off x="5539740" y="0"/>
            <a:ext cx="6446519" cy="6858000"/>
          </a:xfrm>
          <a:prstGeom prst="rect">
            <a:avLst/>
          </a:prstGeom>
          <a:noFill/>
        </p:spPr>
      </p:pic>
    </p:spTree>
    <p:extLst>
      <p:ext uri="{BB962C8B-B14F-4D97-AF65-F5344CB8AC3E}">
        <p14:creationId xmlns:p14="http://schemas.microsoft.com/office/powerpoint/2010/main" val="13910474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D0B661E-0E23-16B2-36F5-93EC9A382E06}"/>
              </a:ext>
            </a:extLst>
          </p:cNvPr>
          <p:cNvSpPr>
            <a:spLocks noGrp="1"/>
          </p:cNvSpPr>
          <p:nvPr>
            <p:ph type="title"/>
          </p:nvPr>
        </p:nvSpPr>
        <p:spPr/>
        <p:txBody>
          <a:bodyPr wrap="square" anchor="ctr">
            <a:normAutofit/>
          </a:bodyPr>
          <a:lstStyle/>
          <a:p>
            <a:r>
              <a:rPr lang="en-US" sz="3100"/>
              <a:t>aka.ms/</a:t>
            </a:r>
            <a:r>
              <a:rPr lang="en-US" sz="3100" err="1"/>
              <a:t>bc</a:t>
            </a:r>
            <a:r>
              <a:rPr lang="en-US" sz="3100" err="1">
                <a:solidFill>
                  <a:schemeClr val="accent1"/>
                </a:solidFill>
              </a:rPr>
              <a:t>performance</a:t>
            </a:r>
            <a:r>
              <a:rPr lang="en-US" sz="3100">
                <a:solidFill>
                  <a:schemeClr val="accent1"/>
                </a:solidFill>
              </a:rPr>
              <a:t> </a:t>
            </a:r>
            <a:r>
              <a:rPr lang="en-US" sz="3100"/>
              <a:t>(process and all tools)</a:t>
            </a:r>
            <a:endParaRPr lang="en-DK" sz="3100">
              <a:solidFill>
                <a:schemeClr val="accent1"/>
              </a:solidFill>
            </a:endParaRPr>
          </a:p>
        </p:txBody>
      </p:sp>
      <p:pic>
        <p:nvPicPr>
          <p:cNvPr id="13" name="Picture 12">
            <a:extLst>
              <a:ext uri="{FF2B5EF4-FFF2-40B4-BE49-F238E27FC236}">
                <a16:creationId xmlns:a16="http://schemas.microsoft.com/office/drawing/2014/main" id="{D78C5E07-6FE5-ECD5-52F6-6F0C1AE65357}"/>
              </a:ext>
            </a:extLst>
          </p:cNvPr>
          <p:cNvPicPr>
            <a:picLocks noChangeAspect="1"/>
          </p:cNvPicPr>
          <p:nvPr/>
        </p:nvPicPr>
        <p:blipFill>
          <a:blip r:embed="rId2"/>
          <a:srcRect/>
          <a:stretch/>
        </p:blipFill>
        <p:spPr>
          <a:xfrm>
            <a:off x="588263" y="1344987"/>
            <a:ext cx="9922672" cy="5292997"/>
          </a:xfrm>
          <a:prstGeom prst="rect">
            <a:avLst/>
          </a:prstGeom>
          <a:noFill/>
        </p:spPr>
      </p:pic>
      <p:sp>
        <p:nvSpPr>
          <p:cNvPr id="2" name="Rectangle 1">
            <a:extLst>
              <a:ext uri="{FF2B5EF4-FFF2-40B4-BE49-F238E27FC236}">
                <a16:creationId xmlns:a16="http://schemas.microsoft.com/office/drawing/2014/main" id="{01D2431B-ED5A-1240-022F-CF604E7EF7B9}"/>
              </a:ext>
            </a:extLst>
          </p:cNvPr>
          <p:cNvSpPr/>
          <p:nvPr/>
        </p:nvSpPr>
        <p:spPr bwMode="auto">
          <a:xfrm>
            <a:off x="619980" y="3991485"/>
            <a:ext cx="1112982" cy="19858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F5C267F2-1881-FA4A-455A-7BB865FC16B0}"/>
              </a:ext>
            </a:extLst>
          </p:cNvPr>
          <p:cNvSpPr/>
          <p:nvPr/>
        </p:nvSpPr>
        <p:spPr bwMode="auto">
          <a:xfrm>
            <a:off x="777776" y="5558329"/>
            <a:ext cx="2062528" cy="40954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320001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D0B661E-0E23-16B2-36F5-93EC9A382E06}"/>
              </a:ext>
            </a:extLst>
          </p:cNvPr>
          <p:cNvSpPr>
            <a:spLocks noGrp="1"/>
          </p:cNvSpPr>
          <p:nvPr>
            <p:ph type="title"/>
          </p:nvPr>
        </p:nvSpPr>
        <p:spPr>
          <a:xfrm>
            <a:off x="588263" y="585788"/>
            <a:ext cx="4159950" cy="5683249"/>
          </a:xfrm>
        </p:spPr>
        <p:txBody>
          <a:bodyPr wrap="square" anchor="ctr">
            <a:normAutofit/>
          </a:bodyPr>
          <a:lstStyle/>
          <a:p>
            <a:r>
              <a:rPr lang="en-US" sz="3100"/>
              <a:t>aka.ms/</a:t>
            </a:r>
            <a:r>
              <a:rPr lang="en-US" sz="3100" err="1"/>
              <a:t>bc</a:t>
            </a:r>
            <a:r>
              <a:rPr lang="en-US" sz="3100" err="1">
                <a:solidFill>
                  <a:schemeClr val="accent1"/>
                </a:solidFill>
              </a:rPr>
              <a:t>performance</a:t>
            </a:r>
            <a:endParaRPr lang="en-DK" sz="3100">
              <a:solidFill>
                <a:schemeClr val="accent1"/>
              </a:solidFill>
            </a:endParaRPr>
          </a:p>
        </p:txBody>
      </p:sp>
      <p:pic>
        <p:nvPicPr>
          <p:cNvPr id="13" name="Picture 12">
            <a:extLst>
              <a:ext uri="{FF2B5EF4-FFF2-40B4-BE49-F238E27FC236}">
                <a16:creationId xmlns:a16="http://schemas.microsoft.com/office/drawing/2014/main" id="{D78C5E07-6FE5-ECD5-52F6-6F0C1AE65357}"/>
              </a:ext>
            </a:extLst>
          </p:cNvPr>
          <p:cNvPicPr>
            <a:picLocks noChangeAspect="1"/>
          </p:cNvPicPr>
          <p:nvPr/>
        </p:nvPicPr>
        <p:blipFill>
          <a:blip r:embed="rId2"/>
          <a:stretch>
            <a:fillRect/>
          </a:stretch>
        </p:blipFill>
        <p:spPr>
          <a:xfrm>
            <a:off x="5334000" y="848678"/>
            <a:ext cx="6858000" cy="5160644"/>
          </a:xfrm>
          <a:prstGeom prst="rect">
            <a:avLst/>
          </a:prstGeom>
          <a:noFill/>
        </p:spPr>
      </p:pic>
    </p:spTree>
    <p:extLst>
      <p:ext uri="{BB962C8B-B14F-4D97-AF65-F5344CB8AC3E}">
        <p14:creationId xmlns:p14="http://schemas.microsoft.com/office/powerpoint/2010/main" val="34938489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FCF9FA0-2051-4EA0-B113-BFD1A8573D6E}"/>
              </a:ext>
            </a:extLst>
          </p:cNvPr>
          <p:cNvSpPr>
            <a:spLocks noGrp="1"/>
          </p:cNvSpPr>
          <p:nvPr>
            <p:ph type="title"/>
          </p:nvPr>
        </p:nvSpPr>
        <p:spPr>
          <a:xfrm>
            <a:off x="588263" y="457200"/>
            <a:ext cx="11018520" cy="553998"/>
          </a:xfrm>
        </p:spPr>
        <p:txBody>
          <a:bodyPr/>
          <a:lstStyle/>
          <a:p>
            <a:r>
              <a:rPr lang="en-US"/>
              <a:t>Go-dos</a:t>
            </a:r>
          </a:p>
        </p:txBody>
      </p:sp>
      <p:sp>
        <p:nvSpPr>
          <p:cNvPr id="17" name="Text Placeholder 16">
            <a:extLst>
              <a:ext uri="{FF2B5EF4-FFF2-40B4-BE49-F238E27FC236}">
                <a16:creationId xmlns:a16="http://schemas.microsoft.com/office/drawing/2014/main" id="{F80EE26E-0B39-40A4-A4B3-F99F1A076321}"/>
              </a:ext>
            </a:extLst>
          </p:cNvPr>
          <p:cNvSpPr>
            <a:spLocks noGrp="1"/>
          </p:cNvSpPr>
          <p:nvPr>
            <p:ph type="body" sz="quarter" idx="16"/>
          </p:nvPr>
        </p:nvSpPr>
        <p:spPr>
          <a:xfrm>
            <a:off x="584200" y="1666187"/>
            <a:ext cx="2532063" cy="307777"/>
          </a:xfrm>
        </p:spPr>
        <p:txBody>
          <a:bodyPr/>
          <a:lstStyle/>
          <a:p>
            <a:r>
              <a:rPr lang="en-US"/>
              <a:t>Setup and use BCPT</a:t>
            </a:r>
          </a:p>
        </p:txBody>
      </p:sp>
      <p:sp>
        <p:nvSpPr>
          <p:cNvPr id="18" name="Text Placeholder 17">
            <a:extLst>
              <a:ext uri="{FF2B5EF4-FFF2-40B4-BE49-F238E27FC236}">
                <a16:creationId xmlns:a16="http://schemas.microsoft.com/office/drawing/2014/main" id="{889F8762-348E-4B6F-B198-173EB13E9541}"/>
              </a:ext>
            </a:extLst>
          </p:cNvPr>
          <p:cNvSpPr>
            <a:spLocks noGrp="1"/>
          </p:cNvSpPr>
          <p:nvPr>
            <p:ph type="body" sz="quarter" idx="17"/>
          </p:nvPr>
        </p:nvSpPr>
        <p:spPr>
          <a:xfrm>
            <a:off x="3413125" y="1666187"/>
            <a:ext cx="2533650" cy="615553"/>
          </a:xfrm>
        </p:spPr>
        <p:txBody>
          <a:bodyPr/>
          <a:lstStyle/>
          <a:p>
            <a:r>
              <a:rPr lang="en-US"/>
              <a:t>Learn to use the profiler</a:t>
            </a:r>
          </a:p>
        </p:txBody>
      </p:sp>
      <p:sp>
        <p:nvSpPr>
          <p:cNvPr id="19" name="Text Placeholder 18">
            <a:extLst>
              <a:ext uri="{FF2B5EF4-FFF2-40B4-BE49-F238E27FC236}">
                <a16:creationId xmlns:a16="http://schemas.microsoft.com/office/drawing/2014/main" id="{DD94954C-EB1A-4324-88BA-79F88233ED2B}"/>
              </a:ext>
            </a:extLst>
          </p:cNvPr>
          <p:cNvSpPr>
            <a:spLocks noGrp="1"/>
          </p:cNvSpPr>
          <p:nvPr>
            <p:ph type="body" sz="quarter" idx="18"/>
          </p:nvPr>
        </p:nvSpPr>
        <p:spPr>
          <a:xfrm>
            <a:off x="6244208" y="1666187"/>
            <a:ext cx="2532063" cy="615553"/>
          </a:xfrm>
        </p:spPr>
        <p:txBody>
          <a:bodyPr/>
          <a:lstStyle/>
          <a:p>
            <a:r>
              <a:rPr lang="en-US"/>
              <a:t>Enable telemetry and analyze performance</a:t>
            </a:r>
          </a:p>
        </p:txBody>
      </p:sp>
      <p:sp>
        <p:nvSpPr>
          <p:cNvPr id="21" name="Text Placeholder 20">
            <a:extLst>
              <a:ext uri="{FF2B5EF4-FFF2-40B4-BE49-F238E27FC236}">
                <a16:creationId xmlns:a16="http://schemas.microsoft.com/office/drawing/2014/main" id="{F384D5E8-1F53-4AB5-9A71-133FA2C7E3C8}"/>
              </a:ext>
            </a:extLst>
          </p:cNvPr>
          <p:cNvSpPr>
            <a:spLocks noGrp="1"/>
          </p:cNvSpPr>
          <p:nvPr>
            <p:ph type="body" sz="quarter" idx="20"/>
          </p:nvPr>
        </p:nvSpPr>
        <p:spPr>
          <a:xfrm>
            <a:off x="9073133" y="1666187"/>
            <a:ext cx="2533650" cy="307777"/>
          </a:xfrm>
        </p:spPr>
        <p:txBody>
          <a:bodyPr/>
          <a:lstStyle/>
          <a:p>
            <a:r>
              <a:rPr lang="en-US"/>
              <a:t>Read the docs</a:t>
            </a:r>
          </a:p>
        </p:txBody>
      </p:sp>
      <p:sp>
        <p:nvSpPr>
          <p:cNvPr id="22" name="Text Placeholder 21">
            <a:extLst>
              <a:ext uri="{FF2B5EF4-FFF2-40B4-BE49-F238E27FC236}">
                <a16:creationId xmlns:a16="http://schemas.microsoft.com/office/drawing/2014/main" id="{C403A1E2-CF81-43B4-9E47-FA63DE88FF98}"/>
              </a:ext>
            </a:extLst>
          </p:cNvPr>
          <p:cNvSpPr>
            <a:spLocks noGrp="1"/>
          </p:cNvSpPr>
          <p:nvPr>
            <p:ph type="body" sz="quarter" idx="21"/>
          </p:nvPr>
        </p:nvSpPr>
        <p:spPr>
          <a:xfrm>
            <a:off x="9073133" y="2504387"/>
            <a:ext cx="2532063" cy="276999"/>
          </a:xfrm>
        </p:spPr>
        <p:txBody>
          <a:bodyPr/>
          <a:lstStyle/>
          <a:p>
            <a:pPr marL="0" indent="0">
              <a:buNone/>
            </a:pPr>
            <a:r>
              <a:rPr lang="en-US" dirty="0"/>
              <a:t>aka.ms/</a:t>
            </a:r>
            <a:r>
              <a:rPr lang="en-US" dirty="0" err="1"/>
              <a:t>bcperformance</a:t>
            </a:r>
            <a:endParaRPr lang="en-US" dirty="0"/>
          </a:p>
        </p:txBody>
      </p:sp>
    </p:spTree>
    <p:extLst>
      <p:ext uri="{BB962C8B-B14F-4D97-AF65-F5344CB8AC3E}">
        <p14:creationId xmlns:p14="http://schemas.microsoft.com/office/powerpoint/2010/main" val="11703866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599" y="1320730"/>
            <a:ext cx="8149864" cy="4216539"/>
          </a:xfrm>
        </p:spPr>
        <p:txBody>
          <a:bodyPr/>
          <a:lstStyle/>
          <a:p>
            <a:r>
              <a:rPr lang="en-US"/>
              <a:t>Introduction</a:t>
            </a:r>
          </a:p>
          <a:p>
            <a:r>
              <a:rPr lang="en-US"/>
              <a:t>Profiling code performance in live environments</a:t>
            </a:r>
          </a:p>
          <a:p>
            <a:r>
              <a:rPr lang="en-US"/>
              <a:t>Testing performance with the Business Central Performance Toolkit</a:t>
            </a:r>
          </a:p>
          <a:p>
            <a:r>
              <a:rPr lang="en-US"/>
              <a:t>Analyzing performance with telemetry</a:t>
            </a:r>
          </a:p>
          <a:p>
            <a:r>
              <a:rPr lang="en-US"/>
              <a:t>A generic performance tuning process</a:t>
            </a:r>
          </a:p>
          <a:p>
            <a:r>
              <a:rPr lang="en-US"/>
              <a:t>Q&amp;A</a:t>
            </a:r>
          </a:p>
        </p:txBody>
      </p:sp>
    </p:spTree>
    <p:extLst>
      <p:ext uri="{BB962C8B-B14F-4D97-AF65-F5344CB8AC3E}">
        <p14:creationId xmlns:p14="http://schemas.microsoft.com/office/powerpoint/2010/main" val="18870202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70104B-8122-C515-035E-0DF81820D2D6}"/>
              </a:ext>
            </a:extLst>
          </p:cNvPr>
          <p:cNvSpPr>
            <a:spLocks noGrp="1"/>
          </p:cNvSpPr>
          <p:nvPr>
            <p:ph type="title"/>
          </p:nvPr>
        </p:nvSpPr>
        <p:spPr/>
        <p:txBody>
          <a:bodyPr/>
          <a:lstStyle/>
          <a:p>
            <a:r>
              <a:rPr lang="en-US"/>
              <a:t>Performance is </a:t>
            </a:r>
            <a:r>
              <a:rPr lang="en-US" b="1" u="sng"/>
              <a:t>not</a:t>
            </a:r>
            <a:r>
              <a:rPr lang="en-US"/>
              <a:t> just something that you think about if there are issues…</a:t>
            </a:r>
            <a:endParaRPr lang="da-DK"/>
          </a:p>
        </p:txBody>
      </p:sp>
    </p:spTree>
    <p:extLst>
      <p:ext uri="{BB962C8B-B14F-4D97-AF65-F5344CB8AC3E}">
        <p14:creationId xmlns:p14="http://schemas.microsoft.com/office/powerpoint/2010/main" val="377600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CAEBCF-58EC-4DD0-1C63-18E9B1B37A6B}"/>
              </a:ext>
            </a:extLst>
          </p:cNvPr>
          <p:cNvSpPr>
            <a:spLocks noGrp="1"/>
          </p:cNvSpPr>
          <p:nvPr>
            <p:ph type="title"/>
          </p:nvPr>
        </p:nvSpPr>
        <p:spPr>
          <a:xfrm>
            <a:off x="588263" y="457200"/>
            <a:ext cx="11018520" cy="984885"/>
          </a:xfrm>
        </p:spPr>
        <p:txBody>
          <a:bodyPr/>
          <a:lstStyle/>
          <a:p>
            <a:r>
              <a:rPr lang="en-US"/>
              <a:t>Performance Activities </a:t>
            </a:r>
            <a:br>
              <a:rPr lang="en-US"/>
            </a:br>
            <a:r>
              <a:rPr lang="en-US" sz="2800" i="1"/>
              <a:t>In every phase of the project</a:t>
            </a:r>
            <a:endParaRPr lang="da-DK" sz="2800" i="1"/>
          </a:p>
        </p:txBody>
      </p:sp>
      <p:graphicFrame>
        <p:nvGraphicFramePr>
          <p:cNvPr id="6" name="Content Placeholder 5">
            <a:extLst>
              <a:ext uri="{FF2B5EF4-FFF2-40B4-BE49-F238E27FC236}">
                <a16:creationId xmlns:a16="http://schemas.microsoft.com/office/drawing/2014/main" id="{102E9ADB-5350-7F93-00BE-8ECB62F9726B}"/>
              </a:ext>
            </a:extLst>
          </p:cNvPr>
          <p:cNvGraphicFramePr>
            <a:graphicFrameLocks noGrp="1"/>
          </p:cNvGraphicFramePr>
          <p:nvPr>
            <p:ph sz="quarter" idx="10"/>
            <p:extLst>
              <p:ext uri="{D42A27DB-BD31-4B8C-83A1-F6EECF244321}">
                <p14:modId xmlns:p14="http://schemas.microsoft.com/office/powerpoint/2010/main" val="1702703442"/>
              </p:ext>
            </p:extLst>
          </p:nvPr>
        </p:nvGraphicFramePr>
        <p:xfrm>
          <a:off x="516467" y="3329193"/>
          <a:ext cx="11018838" cy="1545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C6C1E1F-300D-DE61-7D0D-76DFEA75C0CD}"/>
              </a:ext>
            </a:extLst>
          </p:cNvPr>
          <p:cNvSpPr txBox="1"/>
          <p:nvPr/>
        </p:nvSpPr>
        <p:spPr>
          <a:xfrm rot="18921794">
            <a:off x="785614" y="2200280"/>
            <a:ext cx="2654680" cy="615553"/>
          </a:xfrm>
          <a:prstGeom prst="rect">
            <a:avLst/>
          </a:prstGeom>
          <a:noFill/>
        </p:spPr>
        <p:txBody>
          <a:bodyPr wrap="square" lIns="0" tIns="0" rIns="0" bIns="0" rtlCol="0">
            <a:spAutoFit/>
          </a:bodyPr>
          <a:lstStyle/>
          <a:p>
            <a:pPr algn="l"/>
            <a:r>
              <a:rPr lang="en-US" sz="2000"/>
              <a:t>Load Simulation</a:t>
            </a:r>
          </a:p>
          <a:p>
            <a:pPr algn="l"/>
            <a:r>
              <a:rPr lang="en-US" sz="2000"/>
              <a:t>(BCPT)</a:t>
            </a:r>
            <a:endParaRPr lang="da-DK" sz="2000" err="1"/>
          </a:p>
        </p:txBody>
      </p:sp>
      <p:sp>
        <p:nvSpPr>
          <p:cNvPr id="9" name="TextBox 8">
            <a:extLst>
              <a:ext uri="{FF2B5EF4-FFF2-40B4-BE49-F238E27FC236}">
                <a16:creationId xmlns:a16="http://schemas.microsoft.com/office/drawing/2014/main" id="{F10B7B2B-6920-03A8-70EB-C104D2F23776}"/>
              </a:ext>
            </a:extLst>
          </p:cNvPr>
          <p:cNvSpPr txBox="1"/>
          <p:nvPr/>
        </p:nvSpPr>
        <p:spPr>
          <a:xfrm rot="18921794">
            <a:off x="2358405" y="2236639"/>
            <a:ext cx="2551185" cy="615553"/>
          </a:xfrm>
          <a:prstGeom prst="rect">
            <a:avLst/>
          </a:prstGeom>
          <a:noFill/>
        </p:spPr>
        <p:txBody>
          <a:bodyPr wrap="square" lIns="0" tIns="0" rIns="0" bIns="0" rtlCol="0">
            <a:spAutoFit/>
          </a:bodyPr>
          <a:lstStyle/>
          <a:p>
            <a:pPr algn="l"/>
            <a:r>
              <a:rPr lang="en-US" sz="2000"/>
              <a:t>Profiling</a:t>
            </a:r>
          </a:p>
          <a:p>
            <a:pPr algn="l"/>
            <a:r>
              <a:rPr lang="en-US" sz="2000"/>
              <a:t>(AL Profiler)</a:t>
            </a:r>
          </a:p>
        </p:txBody>
      </p:sp>
      <p:sp>
        <p:nvSpPr>
          <p:cNvPr id="10" name="TextBox 9">
            <a:extLst>
              <a:ext uri="{FF2B5EF4-FFF2-40B4-BE49-F238E27FC236}">
                <a16:creationId xmlns:a16="http://schemas.microsoft.com/office/drawing/2014/main" id="{ED9FBCC0-09C9-BA0C-9DC0-899CF6E791A7}"/>
              </a:ext>
            </a:extLst>
          </p:cNvPr>
          <p:cNvSpPr txBox="1"/>
          <p:nvPr/>
        </p:nvSpPr>
        <p:spPr>
          <a:xfrm rot="18921794">
            <a:off x="3672863" y="2103335"/>
            <a:ext cx="2930630" cy="615553"/>
          </a:xfrm>
          <a:prstGeom prst="rect">
            <a:avLst/>
          </a:prstGeom>
          <a:noFill/>
        </p:spPr>
        <p:txBody>
          <a:bodyPr wrap="square" lIns="0" tIns="0" rIns="0" bIns="0" rtlCol="0">
            <a:spAutoFit/>
          </a:bodyPr>
          <a:lstStyle/>
          <a:p>
            <a:pPr algn="l"/>
            <a:r>
              <a:rPr lang="en-US" sz="2000"/>
              <a:t>Customization Impact</a:t>
            </a:r>
          </a:p>
          <a:p>
            <a:pPr algn="l"/>
            <a:r>
              <a:rPr lang="en-US" sz="2000"/>
              <a:t>(BCPT)</a:t>
            </a:r>
            <a:endParaRPr lang="da-DK" sz="2000" err="1"/>
          </a:p>
        </p:txBody>
      </p:sp>
      <p:sp>
        <p:nvSpPr>
          <p:cNvPr id="11" name="TextBox 10">
            <a:extLst>
              <a:ext uri="{FF2B5EF4-FFF2-40B4-BE49-F238E27FC236}">
                <a16:creationId xmlns:a16="http://schemas.microsoft.com/office/drawing/2014/main" id="{2326A558-6494-F0D5-7BED-A3075F372BCB}"/>
              </a:ext>
            </a:extLst>
          </p:cNvPr>
          <p:cNvSpPr txBox="1"/>
          <p:nvPr/>
        </p:nvSpPr>
        <p:spPr>
          <a:xfrm rot="18921794">
            <a:off x="5287932" y="2242683"/>
            <a:ext cx="2533969" cy="615553"/>
          </a:xfrm>
          <a:prstGeom prst="rect">
            <a:avLst/>
          </a:prstGeom>
          <a:noFill/>
        </p:spPr>
        <p:txBody>
          <a:bodyPr wrap="square" lIns="0" tIns="0" rIns="0" bIns="0" rtlCol="0">
            <a:spAutoFit/>
          </a:bodyPr>
          <a:lstStyle/>
          <a:p>
            <a:pPr algn="l"/>
            <a:r>
              <a:rPr lang="en-US" sz="2000"/>
              <a:t>Acceptance Test</a:t>
            </a:r>
          </a:p>
          <a:p>
            <a:pPr algn="l"/>
            <a:r>
              <a:rPr lang="en-US" sz="2000"/>
              <a:t>(BCPT)</a:t>
            </a:r>
            <a:endParaRPr lang="da-DK" sz="2000" err="1"/>
          </a:p>
        </p:txBody>
      </p:sp>
      <p:sp>
        <p:nvSpPr>
          <p:cNvPr id="12" name="TextBox 11">
            <a:extLst>
              <a:ext uri="{FF2B5EF4-FFF2-40B4-BE49-F238E27FC236}">
                <a16:creationId xmlns:a16="http://schemas.microsoft.com/office/drawing/2014/main" id="{EE413D8E-0BDE-D28B-E6F6-A08E0033209C}"/>
              </a:ext>
            </a:extLst>
          </p:cNvPr>
          <p:cNvSpPr txBox="1"/>
          <p:nvPr/>
        </p:nvSpPr>
        <p:spPr>
          <a:xfrm rot="18921794">
            <a:off x="5217144" y="5338887"/>
            <a:ext cx="3024821" cy="615553"/>
          </a:xfrm>
          <a:prstGeom prst="rect">
            <a:avLst/>
          </a:prstGeom>
          <a:noFill/>
        </p:spPr>
        <p:txBody>
          <a:bodyPr wrap="square" lIns="0" tIns="0" rIns="0" bIns="0" rtlCol="0">
            <a:spAutoFit/>
          </a:bodyPr>
          <a:lstStyle/>
          <a:p>
            <a:pPr algn="l"/>
            <a:r>
              <a:rPr lang="en-US" sz="2000"/>
              <a:t>Resolving Database Locks</a:t>
            </a:r>
          </a:p>
          <a:p>
            <a:pPr algn="l"/>
            <a:r>
              <a:rPr lang="en-US" sz="2000"/>
              <a:t>(Database Locks Page)</a:t>
            </a:r>
          </a:p>
        </p:txBody>
      </p:sp>
      <p:sp>
        <p:nvSpPr>
          <p:cNvPr id="13" name="TextBox 12">
            <a:extLst>
              <a:ext uri="{FF2B5EF4-FFF2-40B4-BE49-F238E27FC236}">
                <a16:creationId xmlns:a16="http://schemas.microsoft.com/office/drawing/2014/main" id="{ACBF7337-13C1-11D9-300E-D56B8224A2E3}"/>
              </a:ext>
            </a:extLst>
          </p:cNvPr>
          <p:cNvSpPr txBox="1"/>
          <p:nvPr/>
        </p:nvSpPr>
        <p:spPr>
          <a:xfrm rot="18921794">
            <a:off x="9870226" y="2290729"/>
            <a:ext cx="2397204" cy="615553"/>
          </a:xfrm>
          <a:prstGeom prst="rect">
            <a:avLst/>
          </a:prstGeom>
          <a:noFill/>
        </p:spPr>
        <p:txBody>
          <a:bodyPr wrap="square" lIns="0" tIns="0" rIns="0" bIns="0" rtlCol="0">
            <a:spAutoFit/>
          </a:bodyPr>
          <a:lstStyle/>
          <a:p>
            <a:pPr algn="l"/>
            <a:r>
              <a:rPr lang="en-US" sz="2000"/>
              <a:t>Regression Detection</a:t>
            </a:r>
          </a:p>
          <a:p>
            <a:pPr algn="l"/>
            <a:r>
              <a:rPr lang="en-US" sz="2000"/>
              <a:t>(BCPT)</a:t>
            </a:r>
            <a:endParaRPr lang="da-DK" sz="2000" err="1"/>
          </a:p>
        </p:txBody>
      </p:sp>
      <p:sp>
        <p:nvSpPr>
          <p:cNvPr id="14" name="TextBox 13">
            <a:extLst>
              <a:ext uri="{FF2B5EF4-FFF2-40B4-BE49-F238E27FC236}">
                <a16:creationId xmlns:a16="http://schemas.microsoft.com/office/drawing/2014/main" id="{B3DC9470-D498-5738-829C-2A18B8324DC0}"/>
              </a:ext>
            </a:extLst>
          </p:cNvPr>
          <p:cNvSpPr txBox="1"/>
          <p:nvPr/>
        </p:nvSpPr>
        <p:spPr>
          <a:xfrm rot="18921794">
            <a:off x="8419053" y="2216977"/>
            <a:ext cx="2607139" cy="615553"/>
          </a:xfrm>
          <a:prstGeom prst="rect">
            <a:avLst/>
          </a:prstGeom>
          <a:noFill/>
        </p:spPr>
        <p:txBody>
          <a:bodyPr wrap="square" lIns="0" tIns="0" rIns="0" bIns="0" rtlCol="0">
            <a:spAutoFit/>
          </a:bodyPr>
          <a:lstStyle/>
          <a:p>
            <a:pPr algn="l"/>
            <a:r>
              <a:rPr lang="en-US" sz="2000"/>
              <a:t>Customer Profiling</a:t>
            </a:r>
          </a:p>
          <a:p>
            <a:pPr algn="l"/>
            <a:r>
              <a:rPr lang="en-US" sz="2000"/>
              <a:t>(In-Client Profiler)</a:t>
            </a:r>
            <a:endParaRPr lang="da-DK" sz="2000" err="1"/>
          </a:p>
        </p:txBody>
      </p:sp>
      <p:sp>
        <p:nvSpPr>
          <p:cNvPr id="5" name="TextBox 4">
            <a:extLst>
              <a:ext uri="{FF2B5EF4-FFF2-40B4-BE49-F238E27FC236}">
                <a16:creationId xmlns:a16="http://schemas.microsoft.com/office/drawing/2014/main" id="{8522A01F-AEFE-6EB9-4239-8A521A370575}"/>
              </a:ext>
            </a:extLst>
          </p:cNvPr>
          <p:cNvSpPr txBox="1"/>
          <p:nvPr/>
        </p:nvSpPr>
        <p:spPr>
          <a:xfrm rot="18921794">
            <a:off x="6935879" y="2199351"/>
            <a:ext cx="2664208" cy="615553"/>
          </a:xfrm>
          <a:prstGeom prst="rect">
            <a:avLst/>
          </a:prstGeom>
          <a:noFill/>
        </p:spPr>
        <p:txBody>
          <a:bodyPr wrap="square" lIns="0" tIns="0" rIns="0" bIns="0" rtlCol="0">
            <a:spAutoFit/>
          </a:bodyPr>
          <a:lstStyle/>
          <a:p>
            <a:pPr algn="l"/>
            <a:r>
              <a:rPr lang="en-US" sz="2000"/>
              <a:t>Telemetry Monitoring</a:t>
            </a:r>
          </a:p>
          <a:p>
            <a:pPr algn="l"/>
            <a:r>
              <a:rPr lang="en-US" sz="2000"/>
              <a:t>(</a:t>
            </a:r>
            <a:r>
              <a:rPr lang="en-US" sz="2000" err="1"/>
              <a:t>PowerBI</a:t>
            </a:r>
            <a:r>
              <a:rPr lang="en-US" sz="2000"/>
              <a:t> App)</a:t>
            </a:r>
          </a:p>
        </p:txBody>
      </p:sp>
      <p:sp>
        <p:nvSpPr>
          <p:cNvPr id="7" name="TextBox 6">
            <a:extLst>
              <a:ext uri="{FF2B5EF4-FFF2-40B4-BE49-F238E27FC236}">
                <a16:creationId xmlns:a16="http://schemas.microsoft.com/office/drawing/2014/main" id="{5C41E5CD-1949-464A-2F68-2A6257BDE099}"/>
              </a:ext>
            </a:extLst>
          </p:cNvPr>
          <p:cNvSpPr txBox="1"/>
          <p:nvPr/>
        </p:nvSpPr>
        <p:spPr>
          <a:xfrm rot="18921794">
            <a:off x="6887505" y="5295725"/>
            <a:ext cx="2664208" cy="615553"/>
          </a:xfrm>
          <a:prstGeom prst="rect">
            <a:avLst/>
          </a:prstGeom>
          <a:noFill/>
        </p:spPr>
        <p:txBody>
          <a:bodyPr wrap="square" lIns="0" tIns="0" rIns="0" bIns="0" rtlCol="0">
            <a:spAutoFit/>
          </a:bodyPr>
          <a:lstStyle/>
          <a:p>
            <a:pPr algn="l"/>
            <a:r>
              <a:rPr lang="en-US" sz="2000"/>
              <a:t>Canceling Sessions</a:t>
            </a:r>
          </a:p>
          <a:p>
            <a:pPr algn="l"/>
            <a:r>
              <a:rPr lang="en-US" sz="2000"/>
              <a:t>(TAC)</a:t>
            </a:r>
          </a:p>
        </p:txBody>
      </p:sp>
      <p:graphicFrame>
        <p:nvGraphicFramePr>
          <p:cNvPr id="16" name="Content Placeholder 5">
            <a:extLst>
              <a:ext uri="{FF2B5EF4-FFF2-40B4-BE49-F238E27FC236}">
                <a16:creationId xmlns:a16="http://schemas.microsoft.com/office/drawing/2014/main" id="{324A5664-5825-1C53-7AB8-9CC462ABF9B9}"/>
              </a:ext>
            </a:extLst>
          </p:cNvPr>
          <p:cNvGraphicFramePr>
            <a:graphicFrameLocks/>
          </p:cNvGraphicFramePr>
          <p:nvPr>
            <p:extLst>
              <p:ext uri="{D42A27DB-BD31-4B8C-83A1-F6EECF244321}">
                <p14:modId xmlns:p14="http://schemas.microsoft.com/office/powerpoint/2010/main" val="3256418231"/>
              </p:ext>
            </p:extLst>
          </p:nvPr>
        </p:nvGraphicFramePr>
        <p:xfrm>
          <a:off x="516467" y="3329193"/>
          <a:ext cx="11018838" cy="15451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08096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587C-002D-0326-CE63-13155FFF6C15}"/>
              </a:ext>
            </a:extLst>
          </p:cNvPr>
          <p:cNvSpPr>
            <a:spLocks noGrp="1"/>
          </p:cNvSpPr>
          <p:nvPr>
            <p:ph type="title"/>
          </p:nvPr>
        </p:nvSpPr>
        <p:spPr/>
        <p:txBody>
          <a:bodyPr/>
          <a:lstStyle/>
          <a:p>
            <a:r>
              <a:rPr lang="en-US"/>
              <a:t>Profiling code performance in live environments</a:t>
            </a:r>
            <a:endParaRPr lang="en-DK"/>
          </a:p>
        </p:txBody>
      </p:sp>
    </p:spTree>
    <p:extLst>
      <p:ext uri="{BB962C8B-B14F-4D97-AF65-F5344CB8AC3E}">
        <p14:creationId xmlns:p14="http://schemas.microsoft.com/office/powerpoint/2010/main" val="40738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D7342-9EA5-E942-C8AB-64F7DC9D5EAF}"/>
              </a:ext>
            </a:extLst>
          </p:cNvPr>
          <p:cNvSpPr>
            <a:spLocks noGrp="1"/>
          </p:cNvSpPr>
          <p:nvPr>
            <p:ph type="title"/>
          </p:nvPr>
        </p:nvSpPr>
        <p:spPr>
          <a:xfrm>
            <a:off x="588263" y="457200"/>
            <a:ext cx="11018520" cy="553998"/>
          </a:xfrm>
        </p:spPr>
        <p:txBody>
          <a:bodyPr wrap="square" anchor="t">
            <a:normAutofit/>
          </a:bodyPr>
          <a:lstStyle/>
          <a:p>
            <a:r>
              <a:rPr lang="en-US"/>
              <a:t>Profiling Code </a:t>
            </a:r>
            <a:r>
              <a:rPr lang="en-US" err="1"/>
              <a:t>Perfomance</a:t>
            </a:r>
            <a:endParaRPr lang="da-DK"/>
          </a:p>
        </p:txBody>
      </p:sp>
      <p:sp>
        <p:nvSpPr>
          <p:cNvPr id="4" name="Content Placeholder 3">
            <a:extLst>
              <a:ext uri="{FF2B5EF4-FFF2-40B4-BE49-F238E27FC236}">
                <a16:creationId xmlns:a16="http://schemas.microsoft.com/office/drawing/2014/main" id="{CEAB465E-EEE9-B068-89A2-FC58FF15BD76}"/>
              </a:ext>
            </a:extLst>
          </p:cNvPr>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2000" i="1"/>
              <a:t>Profiling is used to determine where the time is spent for a particular scenario</a:t>
            </a:r>
          </a:p>
          <a:p>
            <a:pPr>
              <a:lnSpc>
                <a:spcPct val="90000"/>
              </a:lnSpc>
            </a:pPr>
            <a:endParaRPr lang="en-US" sz="2000"/>
          </a:p>
          <a:p>
            <a:pPr>
              <a:lnSpc>
                <a:spcPct val="90000"/>
              </a:lnSpc>
            </a:pPr>
            <a:r>
              <a:rPr lang="en-US" sz="2000"/>
              <a:t>In-Client Profiler</a:t>
            </a:r>
          </a:p>
          <a:p>
            <a:pPr lvl="1">
              <a:lnSpc>
                <a:spcPct val="90000"/>
              </a:lnSpc>
            </a:pPr>
            <a:r>
              <a:rPr lang="en-US"/>
              <a:t>Embedded in the Client UI</a:t>
            </a:r>
          </a:p>
          <a:p>
            <a:pPr lvl="1">
              <a:lnSpc>
                <a:spcPct val="90000"/>
              </a:lnSpc>
            </a:pPr>
            <a:r>
              <a:rPr lang="en-US"/>
              <a:t>Can be used by the Customer</a:t>
            </a:r>
          </a:p>
          <a:p>
            <a:pPr lvl="1">
              <a:lnSpc>
                <a:spcPct val="90000"/>
              </a:lnSpc>
            </a:pPr>
            <a:r>
              <a:rPr lang="en-US"/>
              <a:t>Can determine where to start</a:t>
            </a:r>
          </a:p>
          <a:p>
            <a:pPr>
              <a:lnSpc>
                <a:spcPct val="90000"/>
              </a:lnSpc>
            </a:pPr>
            <a:endParaRPr lang="da-DK" sz="2000"/>
          </a:p>
          <a:p>
            <a:pPr>
              <a:lnSpc>
                <a:spcPct val="90000"/>
              </a:lnSpc>
            </a:pPr>
            <a:r>
              <a:rPr lang="da-DK" sz="2000"/>
              <a:t>AL Profiler</a:t>
            </a:r>
          </a:p>
          <a:p>
            <a:pPr lvl="1">
              <a:lnSpc>
                <a:spcPct val="90000"/>
              </a:lnSpc>
            </a:pPr>
            <a:r>
              <a:rPr lang="da-DK"/>
              <a:t>Developer Tool in VS Code</a:t>
            </a:r>
          </a:p>
          <a:p>
            <a:pPr lvl="1">
              <a:lnSpc>
                <a:spcPct val="90000"/>
              </a:lnSpc>
            </a:pPr>
            <a:r>
              <a:rPr lang="da-DK"/>
              <a:t>More </a:t>
            </a:r>
            <a:r>
              <a:rPr lang="da-DK" err="1"/>
              <a:t>detailed</a:t>
            </a:r>
            <a:r>
              <a:rPr lang="da-DK"/>
              <a:t> information </a:t>
            </a:r>
            <a:r>
              <a:rPr lang="da-DK" err="1"/>
              <a:t>about</a:t>
            </a:r>
            <a:r>
              <a:rPr lang="da-DK"/>
              <a:t> the </a:t>
            </a:r>
            <a:r>
              <a:rPr lang="da-DK" err="1"/>
              <a:t>code</a:t>
            </a:r>
            <a:r>
              <a:rPr lang="da-DK"/>
              <a:t> </a:t>
            </a:r>
            <a:r>
              <a:rPr lang="da-DK" err="1"/>
              <a:t>execution</a:t>
            </a:r>
            <a:endParaRPr lang="da-DK"/>
          </a:p>
        </p:txBody>
      </p:sp>
      <p:pic>
        <p:nvPicPr>
          <p:cNvPr id="2050" name="Picture 2" descr="hand with a stopwatch">
            <a:extLst>
              <a:ext uri="{FF2B5EF4-FFF2-40B4-BE49-F238E27FC236}">
                <a16:creationId xmlns:a16="http://schemas.microsoft.com/office/drawing/2014/main" id="{B6BC1A0C-D043-EB3D-7F5F-723D282550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7389"/>
          <a:stretch/>
        </p:blipFill>
        <p:spPr bwMode="auto">
          <a:xfrm>
            <a:off x="6389688" y="1435100"/>
            <a:ext cx="5219700" cy="4833938"/>
          </a:xfrm>
          <a:prstGeom prst="rect">
            <a:avLst/>
          </a:prstGeom>
          <a:solidFill>
            <a:srgbClr val="FFFFFF"/>
          </a:solidFill>
        </p:spPr>
      </p:pic>
    </p:spTree>
    <p:extLst>
      <p:ext uri="{BB962C8B-B14F-4D97-AF65-F5344CB8AC3E}">
        <p14:creationId xmlns:p14="http://schemas.microsoft.com/office/powerpoint/2010/main" val="1015097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D4672-878B-31C2-E98D-15DAB38B8198}"/>
              </a:ext>
            </a:extLst>
          </p:cNvPr>
          <p:cNvSpPr>
            <a:spLocks noGrp="1"/>
          </p:cNvSpPr>
          <p:nvPr>
            <p:ph type="title"/>
          </p:nvPr>
        </p:nvSpPr>
        <p:spPr/>
        <p:txBody>
          <a:bodyPr/>
          <a:lstStyle/>
          <a:p>
            <a:r>
              <a:rPr lang="en-US"/>
              <a:t>In-Client Profiler</a:t>
            </a:r>
            <a:endParaRPr lang="da-DK"/>
          </a:p>
        </p:txBody>
      </p:sp>
      <p:sp>
        <p:nvSpPr>
          <p:cNvPr id="5" name="Text Placeholder 4">
            <a:extLst>
              <a:ext uri="{FF2B5EF4-FFF2-40B4-BE49-F238E27FC236}">
                <a16:creationId xmlns:a16="http://schemas.microsoft.com/office/drawing/2014/main" id="{2CAAEB22-EC16-853B-0E76-FFAE62DA4B0D}"/>
              </a:ext>
            </a:extLst>
          </p:cNvPr>
          <p:cNvSpPr>
            <a:spLocks noGrp="1"/>
          </p:cNvSpPr>
          <p:nvPr>
            <p:ph type="body" sz="quarter" idx="12"/>
          </p:nvPr>
        </p:nvSpPr>
        <p:spPr/>
        <p:txBody>
          <a:bodyPr/>
          <a:lstStyle/>
          <a:p>
            <a:r>
              <a:rPr lang="en-US"/>
              <a:t>Demo</a:t>
            </a:r>
            <a:endParaRPr lang="da-DK"/>
          </a:p>
        </p:txBody>
      </p:sp>
    </p:spTree>
    <p:extLst>
      <p:ext uri="{BB962C8B-B14F-4D97-AF65-F5344CB8AC3E}">
        <p14:creationId xmlns:p14="http://schemas.microsoft.com/office/powerpoint/2010/main" val="31567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B8EE-A6EE-01FD-CBCD-F0EF1C623561}"/>
              </a:ext>
            </a:extLst>
          </p:cNvPr>
          <p:cNvSpPr>
            <a:spLocks noGrp="1"/>
          </p:cNvSpPr>
          <p:nvPr>
            <p:ph type="title"/>
          </p:nvPr>
        </p:nvSpPr>
        <p:spPr>
          <a:xfrm>
            <a:off x="585216" y="1540014"/>
            <a:ext cx="4180748" cy="1994392"/>
          </a:xfrm>
        </p:spPr>
        <p:txBody>
          <a:bodyPr/>
          <a:lstStyle/>
          <a:p>
            <a:r>
              <a:rPr lang="en-US"/>
              <a:t>Testing performance with the Business Central Performance Toolkit (BCPT)</a:t>
            </a:r>
            <a:endParaRPr lang="en-DK"/>
          </a:p>
        </p:txBody>
      </p:sp>
    </p:spTree>
    <p:extLst>
      <p:ext uri="{BB962C8B-B14F-4D97-AF65-F5344CB8AC3E}">
        <p14:creationId xmlns:p14="http://schemas.microsoft.com/office/powerpoint/2010/main" val="90339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F697A68-7239-4DD0-BB71-0D58A8A393D8}">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f5accd2d-e9ed-4882-b8f6-ca7c1eeea95d"/>
    <ds:schemaRef ds:uri="http://schemas.microsoft.com/office/2006/documentManagement/types"/>
    <ds:schemaRef ds:uri="http://purl.org/dc/elements/1.1/"/>
    <ds:schemaRef ds:uri="http://purl.org/dc/terms/"/>
    <ds:schemaRef ds:uri="http://schemas.openxmlformats.org/package/2006/metadata/core-properties"/>
    <ds:schemaRef ds:uri="http://schemas.microsoft.com/office/infopath/2007/PartnerControls"/>
    <ds:schemaRef ds:uri="230e9df3-be65-4c73-a93b-d1236ebd677e"/>
    <ds:schemaRef ds:uri="http://schemas.microsoft.com/office/2006/metadata/properties"/>
    <ds:schemaRef ds:uri="http://www.w3.org/XML/1998/namespace"/>
    <ds:schemaRef ds:uri="53675443-ad4a-4290-9480-cf89861045ed"/>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TotalTime>
  <Words>593</Words>
  <Application>Microsoft Office PowerPoint</Application>
  <PresentationFormat>Widescreen</PresentationFormat>
  <Paragraphs>113</Paragraphs>
  <Slides>24</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Consolas</vt:lpstr>
      <vt:lpstr>Segoe UI</vt:lpstr>
      <vt:lpstr>Segoe UI Semibold</vt:lpstr>
      <vt:lpstr>Wingdings</vt:lpstr>
      <vt:lpstr>Microsoft D365 template</vt:lpstr>
      <vt:lpstr>Directions NA 2023  Microsoft presents: Troubleshooting performance in Business Central Online</vt:lpstr>
      <vt:lpstr>Abstract</vt:lpstr>
      <vt:lpstr>Agenda</vt:lpstr>
      <vt:lpstr>Performance is not just something that you think about if there are issues…</vt:lpstr>
      <vt:lpstr>Performance Activities  In every phase of the project</vt:lpstr>
      <vt:lpstr>Profiling code performance in live environments</vt:lpstr>
      <vt:lpstr>Profiling Code Perfomance</vt:lpstr>
      <vt:lpstr>In-Client Profiler</vt:lpstr>
      <vt:lpstr>Testing performance with the Business Central Performance Toolkit (BCPT)</vt:lpstr>
      <vt:lpstr>Business Central Performance Toolkit (BCPT)</vt:lpstr>
      <vt:lpstr>Business Central Performance Toolkit (BCPT)</vt:lpstr>
      <vt:lpstr>Analyzing performance with telemetry</vt:lpstr>
      <vt:lpstr>As a support engineer, I would like to…</vt:lpstr>
      <vt:lpstr>Demo</vt:lpstr>
      <vt:lpstr>As a developer, I would like to…</vt:lpstr>
      <vt:lpstr>Demo</vt:lpstr>
      <vt:lpstr>Power BI apps on telemetry</vt:lpstr>
      <vt:lpstr>aka.ms/bctelemetry</vt:lpstr>
      <vt:lpstr>A generic performance tuning process</vt:lpstr>
      <vt:lpstr>Generic performance tuning process</vt:lpstr>
      <vt:lpstr>Performance tools   When to use what</vt:lpstr>
      <vt:lpstr>aka.ms/bcperformance (process and all tools)</vt:lpstr>
      <vt:lpstr>aka.ms/bcperformance</vt:lpstr>
      <vt:lpstr>Go-dos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3</cp:revision>
  <dcterms:created xsi:type="dcterms:W3CDTF">2022-09-06T10:42:26Z</dcterms:created>
  <dcterms:modified xsi:type="dcterms:W3CDTF">2023-07-14T08:07:49Z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